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4" r:id="rId11"/>
    <p:sldId id="265" r:id="rId12"/>
    <p:sldId id="266" r:id="rId13"/>
    <p:sldId id="267" r:id="rId14"/>
    <p:sldId id="324" r:id="rId15"/>
    <p:sldId id="335" r:id="rId16"/>
    <p:sldId id="336" r:id="rId17"/>
    <p:sldId id="270" r:id="rId18"/>
    <p:sldId id="319" r:id="rId19"/>
    <p:sldId id="271" r:id="rId20"/>
    <p:sldId id="269" r:id="rId21"/>
    <p:sldId id="278" r:id="rId22"/>
    <p:sldId id="279" r:id="rId23"/>
    <p:sldId id="308" r:id="rId24"/>
    <p:sldId id="323" r:id="rId25"/>
    <p:sldId id="272" r:id="rId26"/>
    <p:sldId id="297" r:id="rId27"/>
    <p:sldId id="312" r:id="rId28"/>
    <p:sldId id="307" r:id="rId29"/>
    <p:sldId id="299" r:id="rId30"/>
    <p:sldId id="313" r:id="rId31"/>
    <p:sldId id="301" r:id="rId32"/>
    <p:sldId id="302" r:id="rId33"/>
    <p:sldId id="303" r:id="rId34"/>
    <p:sldId id="304" r:id="rId35"/>
    <p:sldId id="276" r:id="rId36"/>
    <p:sldId id="314" r:id="rId37"/>
    <p:sldId id="306" r:id="rId38"/>
    <p:sldId id="305" r:id="rId39"/>
    <p:sldId id="296" r:id="rId40"/>
    <p:sldId id="273" r:id="rId41"/>
    <p:sldId id="321" r:id="rId42"/>
    <p:sldId id="322" r:id="rId43"/>
    <p:sldId id="274" r:id="rId44"/>
    <p:sldId id="315" r:id="rId45"/>
    <p:sldId id="316" r:id="rId46"/>
    <p:sldId id="317" r:id="rId47"/>
    <p:sldId id="331" r:id="rId48"/>
    <p:sldId id="332" r:id="rId49"/>
    <p:sldId id="333" r:id="rId50"/>
    <p:sldId id="334" r:id="rId51"/>
    <p:sldId id="280" r:id="rId52"/>
    <p:sldId id="311" r:id="rId53"/>
    <p:sldId id="309" r:id="rId54"/>
    <p:sldId id="310" r:id="rId55"/>
    <p:sldId id="318" r:id="rId56"/>
    <p:sldId id="320" r:id="rId57"/>
    <p:sldId id="281" r:id="rId58"/>
    <p:sldId id="326" r:id="rId59"/>
    <p:sldId id="327" r:id="rId60"/>
    <p:sldId id="328" r:id="rId61"/>
    <p:sldId id="329" r:id="rId62"/>
    <p:sldId id="330" r:id="rId63"/>
    <p:sldId id="325" r:id="rId64"/>
    <p:sldId id="283" r:id="rId65"/>
    <p:sldId id="285" r:id="rId66"/>
    <p:sldId id="286" r:id="rId67"/>
    <p:sldId id="287" r:id="rId68"/>
    <p:sldId id="288" r:id="rId69"/>
    <p:sldId id="289" r:id="rId70"/>
    <p:sldId id="290" r:id="rId71"/>
    <p:sldId id="291" r:id="rId72"/>
    <p:sldId id="293" r:id="rId73"/>
  </p:sldIdLst>
  <p:sldSz cx="9144000" cy="6858000" type="screen4x3"/>
  <p:notesSz cx="6858000" cy="1001395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D47"/>
    <a:srgbClr val="A91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oogle%20Drive\DYPE\&#914;&#927;&#933;&#923;&#919;\2017\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onis\Desktop\DYPE\&#914;&#927;&#933;&#923;&#919;\2017\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onis\Desktop\DYPE\&#914;&#927;&#933;&#923;&#919;\2017\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onis\Desktop\DYPE\&#914;&#927;&#933;&#923;&#919;\2017\&#923;&#921;&#913;&#922;&#927;&#928;&#927;&#933;&#923;&#927;&#931;%20&#928;&#921;&#925;&#913;&#922;&#917;&#931;\&#928;&#917;&#928;&#929;&#913;&#915;&#924;&#917;&#925;&#913;%20&#915;&#921;&#913;%20&#931;&#913;&#924;&#928;&#929;&#913;&#922;&#927;%202017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onis\Desktop\&#917;&#927;&#928;&#933;&#933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onis\Desktop\&#917;&#927;&#928;&#933;&#933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onis\Desktop\&#917;&#927;&#928;&#933;&#93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l-GR" sz="1600"/>
              <a:t>Συγκριτικό</a:t>
            </a:r>
            <a:r>
              <a:rPr lang="el-GR" sz="1600" baseline="0"/>
              <a:t> διάγραμμα προϋπολογισμού 2ης Υ.ΠΕ. </a:t>
            </a:r>
            <a:r>
              <a:rPr lang="en-US" sz="1600" baseline="0"/>
              <a:t>vs </a:t>
            </a:r>
            <a:r>
              <a:rPr lang="el-GR" sz="1600" baseline="0"/>
              <a:t>Συνόλου προϋπολογισμού όλων των Υ.ΠΕ.</a:t>
            </a:r>
            <a:endParaRPr lang="en-US" sz="160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YPE!$B$2</c:f>
              <c:strCache>
                <c:ptCount val="1"/>
                <c:pt idx="0">
                  <c:v>1η ΥΠΕ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876586736283114E-3"/>
                  <c:y val="8.4969782203045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B0-45D2-A178-064057269B4F}"/>
                </c:ext>
              </c:extLst>
            </c:dLbl>
            <c:dLbl>
              <c:idx val="1"/>
              <c:layout>
                <c:manualLayout>
                  <c:x val="3.3657440052212379E-3"/>
                  <c:y val="9.0634434349915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B0-45D2-A178-064057269B4F}"/>
                </c:ext>
              </c:extLst>
            </c:dLbl>
            <c:dLbl>
              <c:idx val="2"/>
              <c:layout>
                <c:manualLayout>
                  <c:x val="2.2438293368141618E-3"/>
                  <c:y val="6.7975825762436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B0-45D2-A178-064057269B4F}"/>
                </c:ext>
              </c:extLst>
            </c:dLbl>
            <c:dLbl>
              <c:idx val="3"/>
              <c:layout>
                <c:manualLayout>
                  <c:x val="6.6162570396053504E-4"/>
                  <c:y val="8.4600132187706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B0-45D2-A178-064057269B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YPE!$L$2:$L$5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(YPE!$D$2,YPE!$F$2,YPE!$H$2,YPE!$J$2)</c:f>
              <c:numCache>
                <c:formatCode>0.00%</c:formatCode>
                <c:ptCount val="4"/>
                <c:pt idx="0">
                  <c:v>0.33439724502299184</c:v>
                </c:pt>
                <c:pt idx="1">
                  <c:v>0.34110863058941726</c:v>
                </c:pt>
                <c:pt idx="2">
                  <c:v>0.34264598246960742</c:v>
                </c:pt>
                <c:pt idx="3">
                  <c:v>0.34893977451953967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B0-45D2-A178-064057269B4F}"/>
            </c:ext>
          </c:extLst>
        </c:ser>
        <c:ser>
          <c:idx val="1"/>
          <c:order val="1"/>
          <c:tx>
            <c:strRef>
              <c:f>YPE!$B$3</c:f>
              <c:strCache>
                <c:ptCount val="1"/>
                <c:pt idx="0">
                  <c:v>2η ΥΠΕ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6.231117361556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B0-45D2-A178-064057269B4F}"/>
                </c:ext>
              </c:extLst>
            </c:dLbl>
            <c:dLbl>
              <c:idx val="1"/>
              <c:layout>
                <c:manualLayout>
                  <c:x val="3.3657440052212379E-3"/>
                  <c:y val="7.6472803982741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B0-45D2-A178-064057269B4F}"/>
                </c:ext>
              </c:extLst>
            </c:dLbl>
            <c:dLbl>
              <c:idx val="2"/>
              <c:layout>
                <c:manualLayout>
                  <c:x val="4.4876586736282333E-3"/>
                  <c:y val="7.9305130056176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B0-45D2-A178-064057269B4F}"/>
                </c:ext>
              </c:extLst>
            </c:dLbl>
            <c:dLbl>
              <c:idx val="3"/>
              <c:layout>
                <c:manualLayout>
                  <c:x val="-1.3232514079211679E-3"/>
                  <c:y val="6.6093853271645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3B0-45D2-A178-064057269B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YPE!$L$2:$L$5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(YPE!$D$3,YPE!$F$3,YPE!$H$3,YPE!$J$3)</c:f>
              <c:numCache>
                <c:formatCode>0.00%</c:formatCode>
                <c:ptCount val="4"/>
                <c:pt idx="0">
                  <c:v>0.15950260033754649</c:v>
                </c:pt>
                <c:pt idx="1">
                  <c:v>0.14857858738453097</c:v>
                </c:pt>
                <c:pt idx="2">
                  <c:v>0.16763958560198988</c:v>
                </c:pt>
                <c:pt idx="3">
                  <c:v>0.15436065190723758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3B0-45D2-A178-064057269B4F}"/>
            </c:ext>
          </c:extLst>
        </c:ser>
        <c:ser>
          <c:idx val="2"/>
          <c:order val="2"/>
          <c:tx>
            <c:strRef>
              <c:f>YPE!$B$4</c:f>
              <c:strCache>
                <c:ptCount val="1"/>
                <c:pt idx="0">
                  <c:v>3η ΥΠΕ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2438293368141405E-3"/>
                  <c:y val="7.9305130056176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3B0-45D2-A178-064057269B4F}"/>
                </c:ext>
              </c:extLst>
            </c:dLbl>
            <c:dLbl>
              <c:idx val="1"/>
              <c:layout>
                <c:manualLayout>
                  <c:x val="0"/>
                  <c:y val="7.080815183587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3B0-45D2-A178-064057269B4F}"/>
                </c:ext>
              </c:extLst>
            </c:dLbl>
            <c:dLbl>
              <c:idx val="2"/>
              <c:layout>
                <c:manualLayout>
                  <c:x val="0"/>
                  <c:y val="7.080815183587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3B0-45D2-A178-064057269B4F}"/>
                </c:ext>
              </c:extLst>
            </c:dLbl>
            <c:dLbl>
              <c:idx val="3"/>
              <c:layout>
                <c:manualLayout>
                  <c:x val="6.6162570396063262E-4"/>
                  <c:y val="5.0231328486450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3B0-45D2-A178-064057269B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YPE!$L$2:$L$5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(YPE!$D$4,YPE!$F$4,YPE!$H$4,YPE!$J$4)</c:f>
              <c:numCache>
                <c:formatCode>0.00%</c:formatCode>
                <c:ptCount val="4"/>
                <c:pt idx="0">
                  <c:v>6.9930737086633096E-2</c:v>
                </c:pt>
                <c:pt idx="1">
                  <c:v>6.9799838806706566E-2</c:v>
                </c:pt>
                <c:pt idx="2">
                  <c:v>6.743786112549166E-2</c:v>
                </c:pt>
                <c:pt idx="3">
                  <c:v>6.922133302178865E-2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3B0-45D2-A178-064057269B4F}"/>
            </c:ext>
          </c:extLst>
        </c:ser>
        <c:ser>
          <c:idx val="3"/>
          <c:order val="3"/>
          <c:tx>
            <c:strRef>
              <c:f>YPE!$B$5</c:f>
              <c:strCache>
                <c:ptCount val="1"/>
                <c:pt idx="0">
                  <c:v>4η ΥΠΕ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38293368141618E-3"/>
                  <c:y val="7.080815183587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B0-45D2-A178-064057269B4F}"/>
                </c:ext>
              </c:extLst>
            </c:dLbl>
            <c:dLbl>
              <c:idx val="1"/>
              <c:layout>
                <c:manualLayout>
                  <c:x val="0"/>
                  <c:y val="7.6472803982741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3B0-45D2-A178-064057269B4F}"/>
                </c:ext>
              </c:extLst>
            </c:dLbl>
            <c:dLbl>
              <c:idx val="2"/>
              <c:layout>
                <c:manualLayout>
                  <c:x val="6.731488010442402E-3"/>
                  <c:y val="6.231117361556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3B0-45D2-A178-064057269B4F}"/>
                </c:ext>
              </c:extLst>
            </c:dLbl>
            <c:dLbl>
              <c:idx val="3"/>
              <c:layout>
                <c:manualLayout>
                  <c:x val="2.64650281584253E-3"/>
                  <c:y val="6.0806345009914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3B0-45D2-A178-064057269B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YPE!$L$2:$L$5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(YPE!$D$5,YPE!$F$5,YPE!$H$5,YPE!$J$5)</c:f>
              <c:numCache>
                <c:formatCode>0.00%</c:formatCode>
                <c:ptCount val="4"/>
                <c:pt idx="0">
                  <c:v>0.12934126367699153</c:v>
                </c:pt>
                <c:pt idx="1">
                  <c:v>0.13230236794452538</c:v>
                </c:pt>
                <c:pt idx="2">
                  <c:v>0.13355469470577383</c:v>
                </c:pt>
                <c:pt idx="3">
                  <c:v>0.13207547169811321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3B0-45D2-A178-064057269B4F}"/>
            </c:ext>
          </c:extLst>
        </c:ser>
        <c:ser>
          <c:idx val="4"/>
          <c:order val="4"/>
          <c:tx>
            <c:strRef>
              <c:f>YPE!$B$6</c:f>
              <c:strCache>
                <c:ptCount val="1"/>
                <c:pt idx="0">
                  <c:v>5η ΥΠΕ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2438293368141618E-3"/>
                  <c:y val="7.3640477909306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3B0-45D2-A178-064057269B4F}"/>
                </c:ext>
              </c:extLst>
            </c:dLbl>
            <c:dLbl>
              <c:idx val="1"/>
              <c:layout>
                <c:manualLayout>
                  <c:x val="-1.1219146684070772E-3"/>
                  <c:y val="6.5143499689001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B0-45D2-A178-064057269B4F}"/>
                </c:ext>
              </c:extLst>
            </c:dLbl>
            <c:dLbl>
              <c:idx val="2"/>
              <c:layout>
                <c:manualLayout>
                  <c:x val="2.2438293368141618E-3"/>
                  <c:y val="6.231117361556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3B0-45D2-A178-064057269B4F}"/>
                </c:ext>
              </c:extLst>
            </c:dLbl>
            <c:dLbl>
              <c:idx val="3"/>
              <c:layout>
                <c:manualLayout>
                  <c:x val="1.9848771118818991E-3"/>
                  <c:y val="5.5518836748182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B0-45D2-A178-064057269B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YPE!$L$2:$L$5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(YPE!$D$6,YPE!$F$6,YPE!$H$6,YPE!$J$6)</c:f>
              <c:numCache>
                <c:formatCode>0.00%</c:formatCode>
                <c:ptCount val="4"/>
                <c:pt idx="0">
                  <c:v>7.8410587151878694E-2</c:v>
                </c:pt>
                <c:pt idx="1">
                  <c:v>7.8752723768849633E-2</c:v>
                </c:pt>
                <c:pt idx="2">
                  <c:v>7.3245621864791041E-2</c:v>
                </c:pt>
                <c:pt idx="3">
                  <c:v>7.316432034581459E-2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3B0-45D2-A178-064057269B4F}"/>
            </c:ext>
          </c:extLst>
        </c:ser>
        <c:ser>
          <c:idx val="5"/>
          <c:order val="5"/>
          <c:tx>
            <c:strRef>
              <c:f>YPE!$B$7</c:f>
              <c:strCache>
                <c:ptCount val="1"/>
                <c:pt idx="0">
                  <c:v>6η ΥΠΕ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38293368141618E-3"/>
                  <c:y val="5.6646521468697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B0-45D2-A178-064057269B4F}"/>
                </c:ext>
              </c:extLst>
            </c:dLbl>
            <c:dLbl>
              <c:idx val="1"/>
              <c:layout>
                <c:manualLayout>
                  <c:x val="2.2438293368141618E-3"/>
                  <c:y val="5.6646521468697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3B0-45D2-A178-064057269B4F}"/>
                </c:ext>
              </c:extLst>
            </c:dLbl>
            <c:dLbl>
              <c:idx val="2"/>
              <c:layout>
                <c:manualLayout>
                  <c:x val="8.9753173472566228E-3"/>
                  <c:y val="6.7975825762436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3B0-45D2-A178-064057269B4F}"/>
                </c:ext>
              </c:extLst>
            </c:dLbl>
            <c:dLbl>
              <c:idx val="3"/>
              <c:layout>
                <c:manualLayout>
                  <c:x val="1.9848771118818991E-3"/>
                  <c:y val="6.0806345009914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B0-45D2-A178-064057269B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YPE!$L$2:$L$5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(YPE!$D$7,YPE!$F$7,YPE!$H$7,YPE!$J$7)</c:f>
              <c:numCache>
                <c:formatCode>0.00%</c:formatCode>
                <c:ptCount val="4"/>
                <c:pt idx="0">
                  <c:v>0.15826148633814163</c:v>
                </c:pt>
                <c:pt idx="1">
                  <c:v>0.15860345798624279</c:v>
                </c:pt>
                <c:pt idx="2">
                  <c:v>0.14432523460140076</c:v>
                </c:pt>
                <c:pt idx="3">
                  <c:v>0.14764296979963784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83B0-45D2-A178-064057269B4F}"/>
            </c:ext>
          </c:extLst>
        </c:ser>
        <c:ser>
          <c:idx val="6"/>
          <c:order val="6"/>
          <c:tx>
            <c:strRef>
              <c:f>YPE!$B$8</c:f>
              <c:strCache>
                <c:ptCount val="1"/>
                <c:pt idx="0">
                  <c:v>7η ΥΠΕ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095733420353884E-3"/>
                  <c:y val="6.231117361556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B0-45D2-A178-064057269B4F}"/>
                </c:ext>
              </c:extLst>
            </c:dLbl>
            <c:dLbl>
              <c:idx val="1"/>
              <c:layout>
                <c:manualLayout>
                  <c:x val="2.2438293368141618E-3"/>
                  <c:y val="6.5143499689001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B0-45D2-A178-064057269B4F}"/>
                </c:ext>
              </c:extLst>
            </c:dLbl>
            <c:dLbl>
              <c:idx val="2"/>
              <c:layout>
                <c:manualLayout>
                  <c:x val="5.6095733420353884E-3"/>
                  <c:y val="6.231117361556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3B0-45D2-A178-064057269B4F}"/>
                </c:ext>
              </c:extLst>
            </c:dLbl>
            <c:dLbl>
              <c:idx val="3"/>
              <c:layout>
                <c:manualLayout>
                  <c:x val="1.9848771118818991E-3"/>
                  <c:y val="5.5518836748182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B0-45D2-A178-064057269B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YPE!$L$2:$L$5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(YPE!$D$8,YPE!$F$8,YPE!$H$8,YPE!$J$8)</c:f>
              <c:numCache>
                <c:formatCode>0.00%</c:formatCode>
                <c:ptCount val="4"/>
                <c:pt idx="0">
                  <c:v>7.0156080385816666E-2</c:v>
                </c:pt>
                <c:pt idx="1">
                  <c:v>7.0854393519727318E-2</c:v>
                </c:pt>
                <c:pt idx="2">
                  <c:v>7.1151019630945361E-2</c:v>
                </c:pt>
                <c:pt idx="3">
                  <c:v>7.4595478707868451E-2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B0-45D2-A178-064057269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515712"/>
        <c:axId val="176226688"/>
        <c:axId val="0"/>
      </c:bar3DChart>
      <c:catAx>
        <c:axId val="17651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6226688"/>
        <c:crosses val="autoZero"/>
        <c:auto val="1"/>
        <c:lblAlgn val="ctr"/>
        <c:lblOffset val="100"/>
        <c:noMultiLvlLbl val="0"/>
      </c:catAx>
      <c:valAx>
        <c:axId val="176226688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1765157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/>
              <a:t>Έσοδα</a:t>
            </a:r>
            <a:r>
              <a:rPr lang="el-GR" baseline="0"/>
              <a:t> - Έξοδα 2016</a:t>
            </a:r>
            <a:endParaRPr lang="en-US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'ESODA-EXODA 2016-2017'!$B$2</c:f>
              <c:strCache>
                <c:ptCount val="1"/>
                <c:pt idx="0">
                  <c:v>Έσοδα</c:v>
                </c:pt>
              </c:strCache>
            </c:strRef>
          </c:tx>
          <c:invertIfNegative val="0"/>
          <c:cat>
            <c:strRef>
              <c:f>'ESODA-EXODA 2016-2017'!$A$3:$A$22</c:f>
              <c:strCache>
                <c:ptCount val="20"/>
                <c:pt idx="0">
                  <c:v>ΠΑΝΕΠΙΣΤΗΜΙΑΚΟ Γ.Ν. "ΑΤΤΙΚΟΝ"</c:v>
                </c:pt>
                <c:pt idx="1">
                  <c:v>Γ.Ν. ΕΛΕΥΣΙΝΑΣ "ΘΡΙΑΣΙΟ"</c:v>
                </c:pt>
                <c:pt idx="2">
                  <c:v>Γ.Ν. ΝΙΚΑΙΑΣ ΠΕΙΡΑΙΑ "ΑΓΙΟΣ ΠΑΝΤΕΛΕΗΜΩΝ"</c:v>
                </c:pt>
                <c:pt idx="3">
                  <c:v>Γ.Ν. "ΑΣΚΛΗΠΕΙΟ" ΒΟΥΛΑΣ</c:v>
                </c:pt>
                <c:pt idx="4">
                  <c:v>Γ.Ν. ΠΕΙΡΑΙΑ "ΤΖΑΝΕΙΟ"</c:v>
                </c:pt>
                <c:pt idx="5">
                  <c:v>ΓΕΝ. ΑΝΤΙΚΑΡΚ. ΝΟΣ. ΠΕΙΡΑΙΑ "ΜΕΤΑΞΑ"</c:v>
                </c:pt>
                <c:pt idx="6">
                  <c:v>Γ.Ν. ΣΥΡΟΥ "ΒΑΡΔΑΚΕΙΟ &amp; ΠΡΩΙΟ"</c:v>
                </c:pt>
                <c:pt idx="7">
                  <c:v>Γ.Ν.- Κ.Υ. ΝΑΞΟΥ</c:v>
                </c:pt>
                <c:pt idx="8">
                  <c:v>Γ.Ν.- Κ.Υ. ΚΥΘΗΡΩΝ "ΤΡΙΦΥΛΛΕΙΟ"</c:v>
                </c:pt>
                <c:pt idx="9">
                  <c:v>Γ.Ν. ΜΥΤΙΛΗΝΗΣ "ΒΟΣΤΑΝΕΙΟ"</c:v>
                </c:pt>
                <c:pt idx="10">
                  <c:v>Γ.Ν. ΧΙΟΥ "ΣΚΥΛΙΤΣΕΙΟ"</c:v>
                </c:pt>
                <c:pt idx="11">
                  <c:v>Γ.Ν.- Κ.Υ. ΛΗΜΝΟΥ</c:v>
                </c:pt>
                <c:pt idx="12">
                  <c:v>Γ.Ν. ΣΑΜΟΥ "Ο ΑΓΙΟΣ ΠΑΝΤΕΛΕΗΜΩΝ"</c:v>
                </c:pt>
                <c:pt idx="13">
                  <c:v>Γ.Ν.- Κ.Υ. ΙΚΑΡΙΑΣ</c:v>
                </c:pt>
                <c:pt idx="14">
                  <c:v>ΚΡΑΤΙΚΟ ΘΕΡΑΠΕΥΤΗΡΙΟ- Κ.Υ. ΛΕΡΟΥ</c:v>
                </c:pt>
                <c:pt idx="15">
                  <c:v>Γ.Ν. ΡΟΔΟΥ "Α. ΠΑΠΑΝΔΡΕΟΥ"</c:v>
                </c:pt>
                <c:pt idx="16">
                  <c:v>Γ.Ν.- Κ.Υ. ΚΩ</c:v>
                </c:pt>
                <c:pt idx="17">
                  <c:v>Γ.Ν.- Κ.Υ. ΚΑΛΥΜΝΟΥ "ΤΟ ΒΟΥΒΑΛΕΙΟ"</c:v>
                </c:pt>
                <c:pt idx="18">
                  <c:v>Ψ.Ν.Α. "ΔΡΟΜΟΚΑΪΤΕΙΟ"</c:v>
                </c:pt>
                <c:pt idx="19">
                  <c:v>ΨΥΧΙΑΤΡΙΚΟ ΝΟΣΟΚΟΜΕΙΟ ΑΤΤΙΚΗΣ</c:v>
                </c:pt>
              </c:strCache>
            </c:strRef>
          </c:cat>
          <c:val>
            <c:numRef>
              <c:f>'ESODA-EXODA 2016-2017'!$B$3:$B$22</c:f>
              <c:numCache>
                <c:formatCode>_ * #,##0.00_)"€"_ ;_ * \(#,##0.00\)"€"_ ;_ * "-"??_)"€"_ ;_ @_ </c:formatCode>
                <c:ptCount val="20"/>
                <c:pt idx="0">
                  <c:v>69935316</c:v>
                </c:pt>
                <c:pt idx="1">
                  <c:v>19624400</c:v>
                </c:pt>
                <c:pt idx="2">
                  <c:v>29210000</c:v>
                </c:pt>
                <c:pt idx="3">
                  <c:v>19296400</c:v>
                </c:pt>
                <c:pt idx="4">
                  <c:v>21155300</c:v>
                </c:pt>
                <c:pt idx="5">
                  <c:v>28540000</c:v>
                </c:pt>
                <c:pt idx="6">
                  <c:v>3388000</c:v>
                </c:pt>
                <c:pt idx="7">
                  <c:v>1361000</c:v>
                </c:pt>
                <c:pt idx="8">
                  <c:v>708000</c:v>
                </c:pt>
                <c:pt idx="9">
                  <c:v>11993000</c:v>
                </c:pt>
                <c:pt idx="10">
                  <c:v>6862240</c:v>
                </c:pt>
                <c:pt idx="11">
                  <c:v>2729000</c:v>
                </c:pt>
                <c:pt idx="12">
                  <c:v>5379000</c:v>
                </c:pt>
                <c:pt idx="13">
                  <c:v>949000</c:v>
                </c:pt>
                <c:pt idx="14">
                  <c:v>3270000</c:v>
                </c:pt>
                <c:pt idx="15">
                  <c:v>15147000</c:v>
                </c:pt>
                <c:pt idx="16">
                  <c:v>2407000</c:v>
                </c:pt>
                <c:pt idx="17">
                  <c:v>2034000</c:v>
                </c:pt>
                <c:pt idx="18">
                  <c:v>4179000</c:v>
                </c:pt>
                <c:pt idx="19">
                  <c:v>13022344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6-4AA8-A494-7FA5D56E4BC9}"/>
            </c:ext>
          </c:extLst>
        </c:ser>
        <c:ser>
          <c:idx val="1"/>
          <c:order val="1"/>
          <c:tx>
            <c:strRef>
              <c:f>'ESODA-EXODA 2016-2017'!$C$2</c:f>
              <c:strCache>
                <c:ptCount val="1"/>
                <c:pt idx="0">
                  <c:v>Έξοδα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'ESODA-EXODA 2016-2017'!$A$3:$A$22</c:f>
              <c:strCache>
                <c:ptCount val="20"/>
                <c:pt idx="0">
                  <c:v>ΠΑΝΕΠΙΣΤΗΜΙΑΚΟ Γ.Ν. "ΑΤΤΙΚΟΝ"</c:v>
                </c:pt>
                <c:pt idx="1">
                  <c:v>Γ.Ν. ΕΛΕΥΣΙΝΑΣ "ΘΡΙΑΣΙΟ"</c:v>
                </c:pt>
                <c:pt idx="2">
                  <c:v>Γ.Ν. ΝΙΚΑΙΑΣ ΠΕΙΡΑΙΑ "ΑΓΙΟΣ ΠΑΝΤΕΛΕΗΜΩΝ"</c:v>
                </c:pt>
                <c:pt idx="3">
                  <c:v>Γ.Ν. "ΑΣΚΛΗΠΕΙΟ" ΒΟΥΛΑΣ</c:v>
                </c:pt>
                <c:pt idx="4">
                  <c:v>Γ.Ν. ΠΕΙΡΑΙΑ "ΤΖΑΝΕΙΟ"</c:v>
                </c:pt>
                <c:pt idx="5">
                  <c:v>ΓΕΝ. ΑΝΤΙΚΑΡΚ. ΝΟΣ. ΠΕΙΡΑΙΑ "ΜΕΤΑΞΑ"</c:v>
                </c:pt>
                <c:pt idx="6">
                  <c:v>Γ.Ν. ΣΥΡΟΥ "ΒΑΡΔΑΚΕΙΟ &amp; ΠΡΩΙΟ"</c:v>
                </c:pt>
                <c:pt idx="7">
                  <c:v>Γ.Ν.- Κ.Υ. ΝΑΞΟΥ</c:v>
                </c:pt>
                <c:pt idx="8">
                  <c:v>Γ.Ν.- Κ.Υ. ΚΥΘΗΡΩΝ "ΤΡΙΦΥΛΛΕΙΟ"</c:v>
                </c:pt>
                <c:pt idx="9">
                  <c:v>Γ.Ν. ΜΥΤΙΛΗΝΗΣ "ΒΟΣΤΑΝΕΙΟ"</c:v>
                </c:pt>
                <c:pt idx="10">
                  <c:v>Γ.Ν. ΧΙΟΥ "ΣΚΥΛΙΤΣΕΙΟ"</c:v>
                </c:pt>
                <c:pt idx="11">
                  <c:v>Γ.Ν.- Κ.Υ. ΛΗΜΝΟΥ</c:v>
                </c:pt>
                <c:pt idx="12">
                  <c:v>Γ.Ν. ΣΑΜΟΥ "Ο ΑΓΙΟΣ ΠΑΝΤΕΛΕΗΜΩΝ"</c:v>
                </c:pt>
                <c:pt idx="13">
                  <c:v>Γ.Ν.- Κ.Υ. ΙΚΑΡΙΑΣ</c:v>
                </c:pt>
                <c:pt idx="14">
                  <c:v>ΚΡΑΤΙΚΟ ΘΕΡΑΠΕΥΤΗΡΙΟ- Κ.Υ. ΛΕΡΟΥ</c:v>
                </c:pt>
                <c:pt idx="15">
                  <c:v>Γ.Ν. ΡΟΔΟΥ "Α. ΠΑΠΑΝΔΡΕΟΥ"</c:v>
                </c:pt>
                <c:pt idx="16">
                  <c:v>Γ.Ν.- Κ.Υ. ΚΩ</c:v>
                </c:pt>
                <c:pt idx="17">
                  <c:v>Γ.Ν.- Κ.Υ. ΚΑΛΥΜΝΟΥ "ΤΟ ΒΟΥΒΑΛΕΙΟ"</c:v>
                </c:pt>
                <c:pt idx="18">
                  <c:v>Ψ.Ν.Α. "ΔΡΟΜΟΚΑΪΤΕΙΟ"</c:v>
                </c:pt>
                <c:pt idx="19">
                  <c:v>ΨΥΧΙΑΤΡΙΚΟ ΝΟΣΟΚΟΜΕΙΟ ΑΤΤΙΚΗΣ</c:v>
                </c:pt>
              </c:strCache>
            </c:strRef>
          </c:cat>
          <c:val>
            <c:numRef>
              <c:f>'ESODA-EXODA 2016-2017'!$C$3:$C$22</c:f>
              <c:numCache>
                <c:formatCode>_ * #,##0.00_)"€"_ ;_ * \(#,##0.00\)"€"_ ;_ * "-"??_)"€"_ ;_ @_ </c:formatCode>
                <c:ptCount val="20"/>
                <c:pt idx="0">
                  <c:v>69935316</c:v>
                </c:pt>
                <c:pt idx="1">
                  <c:v>19624400</c:v>
                </c:pt>
                <c:pt idx="2">
                  <c:v>29210000</c:v>
                </c:pt>
                <c:pt idx="3">
                  <c:v>19296400</c:v>
                </c:pt>
                <c:pt idx="4">
                  <c:v>21155299.999999978</c:v>
                </c:pt>
                <c:pt idx="5">
                  <c:v>28540000</c:v>
                </c:pt>
                <c:pt idx="6">
                  <c:v>3388000</c:v>
                </c:pt>
                <c:pt idx="7">
                  <c:v>1361000</c:v>
                </c:pt>
                <c:pt idx="8">
                  <c:v>708000</c:v>
                </c:pt>
                <c:pt idx="9">
                  <c:v>11993000</c:v>
                </c:pt>
                <c:pt idx="10">
                  <c:v>6862240</c:v>
                </c:pt>
                <c:pt idx="11">
                  <c:v>2729000</c:v>
                </c:pt>
                <c:pt idx="12">
                  <c:v>5379000</c:v>
                </c:pt>
                <c:pt idx="13">
                  <c:v>949000</c:v>
                </c:pt>
                <c:pt idx="14">
                  <c:v>3270000</c:v>
                </c:pt>
                <c:pt idx="15">
                  <c:v>15147000</c:v>
                </c:pt>
                <c:pt idx="16">
                  <c:v>2407000</c:v>
                </c:pt>
                <c:pt idx="17">
                  <c:v>2034000</c:v>
                </c:pt>
                <c:pt idx="18">
                  <c:v>4179000</c:v>
                </c:pt>
                <c:pt idx="19">
                  <c:v>13022344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86-4AA8-A494-7FA5D56E4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243456"/>
        <c:axId val="176244992"/>
        <c:axId val="0"/>
      </c:bar3DChart>
      <c:catAx>
        <c:axId val="176243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6244992"/>
        <c:crosses val="autoZero"/>
        <c:auto val="1"/>
        <c:lblAlgn val="ctr"/>
        <c:lblOffset val="100"/>
        <c:noMultiLvlLbl val="0"/>
      </c:catAx>
      <c:valAx>
        <c:axId val="176244992"/>
        <c:scaling>
          <c:orientation val="minMax"/>
        </c:scaling>
        <c:delete val="0"/>
        <c:axPos val="l"/>
        <c:majorGridlines/>
        <c:numFmt formatCode="_ * #,##0.00_)&quot;€&quot;_ ;_ * \(#,##0.00\)&quot;€&quot;_ ;_ * &quot;-&quot;??_)&quot;€&quot;_ ;_ @_ " sourceLinked="1"/>
        <c:majorTickMark val="none"/>
        <c:minorTickMark val="none"/>
        <c:tickLblPos val="nextTo"/>
        <c:crossAx val="1762434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/>
              <a:t>Έσοδα - Έξοδα 2017</a:t>
            </a:r>
            <a:endParaRPr lang="en-US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'ESODA-EXODA 2016-2017'!$D$2</c:f>
              <c:strCache>
                <c:ptCount val="1"/>
                <c:pt idx="0">
                  <c:v>Έσοδα</c:v>
                </c:pt>
              </c:strCache>
            </c:strRef>
          </c:tx>
          <c:invertIfNegative val="0"/>
          <c:cat>
            <c:strRef>
              <c:f>'ESODA-EXODA 2016-2017'!$A$3:$A$22</c:f>
              <c:strCache>
                <c:ptCount val="20"/>
                <c:pt idx="0">
                  <c:v>ΠΑΝΕΠΙΣΤΗΜΙΑΚΟ Γ.Ν. "ΑΤΤΙΚΟΝ"</c:v>
                </c:pt>
                <c:pt idx="1">
                  <c:v>Γ.Ν. ΕΛΕΥΣΙΝΑΣ "ΘΡΙΑΣΙΟ"</c:v>
                </c:pt>
                <c:pt idx="2">
                  <c:v>Γ.Ν. ΝΙΚΑΙΑΣ ΠΕΙΡΑΙΑ "ΑΓΙΟΣ ΠΑΝΤΕΛΕΗΜΩΝ"</c:v>
                </c:pt>
                <c:pt idx="3">
                  <c:v>Γ.Ν. "ΑΣΚΛΗΠΕΙΟ" ΒΟΥΛΑΣ</c:v>
                </c:pt>
                <c:pt idx="4">
                  <c:v>Γ.Ν. ΠΕΙΡΑΙΑ "ΤΖΑΝΕΙΟ"</c:v>
                </c:pt>
                <c:pt idx="5">
                  <c:v>ΓΕΝ. ΑΝΤΙΚΑΡΚ. ΝΟΣ. ΠΕΙΡΑΙΑ "ΜΕΤΑΞΑ"</c:v>
                </c:pt>
                <c:pt idx="6">
                  <c:v>Γ.Ν. ΣΥΡΟΥ "ΒΑΡΔΑΚΕΙΟ &amp; ΠΡΩΙΟ"</c:v>
                </c:pt>
                <c:pt idx="7">
                  <c:v>Γ.Ν.- Κ.Υ. ΝΑΞΟΥ</c:v>
                </c:pt>
                <c:pt idx="8">
                  <c:v>Γ.Ν.- Κ.Υ. ΚΥΘΗΡΩΝ "ΤΡΙΦΥΛΛΕΙΟ"</c:v>
                </c:pt>
                <c:pt idx="9">
                  <c:v>Γ.Ν. ΜΥΤΙΛΗΝΗΣ "ΒΟΣΤΑΝΕΙΟ"</c:v>
                </c:pt>
                <c:pt idx="10">
                  <c:v>Γ.Ν. ΧΙΟΥ "ΣΚΥΛΙΤΣΕΙΟ"</c:v>
                </c:pt>
                <c:pt idx="11">
                  <c:v>Γ.Ν.- Κ.Υ. ΛΗΜΝΟΥ</c:v>
                </c:pt>
                <c:pt idx="12">
                  <c:v>Γ.Ν. ΣΑΜΟΥ "Ο ΑΓΙΟΣ ΠΑΝΤΕΛΕΗΜΩΝ"</c:v>
                </c:pt>
                <c:pt idx="13">
                  <c:v>Γ.Ν.- Κ.Υ. ΙΚΑΡΙΑΣ</c:v>
                </c:pt>
                <c:pt idx="14">
                  <c:v>ΚΡΑΤΙΚΟ ΘΕΡΑΠΕΥΤΗΡΙΟ- Κ.Υ. ΛΕΡΟΥ</c:v>
                </c:pt>
                <c:pt idx="15">
                  <c:v>Γ.Ν. ΡΟΔΟΥ "Α. ΠΑΠΑΝΔΡΕΟΥ"</c:v>
                </c:pt>
                <c:pt idx="16">
                  <c:v>Γ.Ν.- Κ.Υ. ΚΩ</c:v>
                </c:pt>
                <c:pt idx="17">
                  <c:v>Γ.Ν.- Κ.Υ. ΚΑΛΥΜΝΟΥ "ΤΟ ΒΟΥΒΑΛΕΙΟ"</c:v>
                </c:pt>
                <c:pt idx="18">
                  <c:v>Ψ.Ν.Α. "ΔΡΟΜΟΚΑΪΤΕΙΟ"</c:v>
                </c:pt>
                <c:pt idx="19">
                  <c:v>ΨΥΧΙΑΤΡΙΚΟ ΝΟΣΟΚΟΜΕΙΟ ΑΤΤΙΚΗΣ</c:v>
                </c:pt>
              </c:strCache>
            </c:strRef>
          </c:cat>
          <c:val>
            <c:numRef>
              <c:f>'ESODA-EXODA 2016-2017'!$D$3:$D$22</c:f>
              <c:numCache>
                <c:formatCode>_ * #,##0.00_)"€"_ ;_ * \(#,##0.00\)"€"_ ;_ * "-"??_)"€"_ ;_ @_ </c:formatCode>
                <c:ptCount val="20"/>
                <c:pt idx="0">
                  <c:v>94428786.669999972</c:v>
                </c:pt>
                <c:pt idx="1">
                  <c:v>25086086.670000009</c:v>
                </c:pt>
                <c:pt idx="2">
                  <c:v>41582293.330000006</c:v>
                </c:pt>
                <c:pt idx="3">
                  <c:v>23209373.329999998</c:v>
                </c:pt>
                <c:pt idx="4">
                  <c:v>24460493.329999998</c:v>
                </c:pt>
                <c:pt idx="5">
                  <c:v>36147433.330000006</c:v>
                </c:pt>
                <c:pt idx="6">
                  <c:v>3950300</c:v>
                </c:pt>
                <c:pt idx="7">
                  <c:v>1790600</c:v>
                </c:pt>
                <c:pt idx="8">
                  <c:v>881484.3</c:v>
                </c:pt>
                <c:pt idx="9">
                  <c:v>14359813.33</c:v>
                </c:pt>
                <c:pt idx="10">
                  <c:v>8572786.6699999925</c:v>
                </c:pt>
                <c:pt idx="11">
                  <c:v>4508383.33</c:v>
                </c:pt>
                <c:pt idx="12">
                  <c:v>9645900</c:v>
                </c:pt>
                <c:pt idx="13">
                  <c:v>1103700</c:v>
                </c:pt>
                <c:pt idx="14">
                  <c:v>3652284.3</c:v>
                </c:pt>
                <c:pt idx="15">
                  <c:v>17991950</c:v>
                </c:pt>
                <c:pt idx="16">
                  <c:v>4393855</c:v>
                </c:pt>
                <c:pt idx="17">
                  <c:v>2251586.67</c:v>
                </c:pt>
                <c:pt idx="18">
                  <c:v>4610672.33</c:v>
                </c:pt>
                <c:pt idx="19">
                  <c:v>14718220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D7-49AB-A188-8D3F587BF1C5}"/>
            </c:ext>
          </c:extLst>
        </c:ser>
        <c:ser>
          <c:idx val="1"/>
          <c:order val="1"/>
          <c:tx>
            <c:strRef>
              <c:f>'ESODA-EXODA 2016-2017'!$E$2</c:f>
              <c:strCache>
                <c:ptCount val="1"/>
                <c:pt idx="0">
                  <c:v>Έξοδα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'ESODA-EXODA 2016-2017'!$A$3:$A$22</c:f>
              <c:strCache>
                <c:ptCount val="20"/>
                <c:pt idx="0">
                  <c:v>ΠΑΝΕΠΙΣΤΗΜΙΑΚΟ Γ.Ν. "ΑΤΤΙΚΟΝ"</c:v>
                </c:pt>
                <c:pt idx="1">
                  <c:v>Γ.Ν. ΕΛΕΥΣΙΝΑΣ "ΘΡΙΑΣΙΟ"</c:v>
                </c:pt>
                <c:pt idx="2">
                  <c:v>Γ.Ν. ΝΙΚΑΙΑΣ ΠΕΙΡΑΙΑ "ΑΓΙΟΣ ΠΑΝΤΕΛΕΗΜΩΝ"</c:v>
                </c:pt>
                <c:pt idx="3">
                  <c:v>Γ.Ν. "ΑΣΚΛΗΠΕΙΟ" ΒΟΥΛΑΣ</c:v>
                </c:pt>
                <c:pt idx="4">
                  <c:v>Γ.Ν. ΠΕΙΡΑΙΑ "ΤΖΑΝΕΙΟ"</c:v>
                </c:pt>
                <c:pt idx="5">
                  <c:v>ΓΕΝ. ΑΝΤΙΚΑΡΚ. ΝΟΣ. ΠΕΙΡΑΙΑ "ΜΕΤΑΞΑ"</c:v>
                </c:pt>
                <c:pt idx="6">
                  <c:v>Γ.Ν. ΣΥΡΟΥ "ΒΑΡΔΑΚΕΙΟ &amp; ΠΡΩΙΟ"</c:v>
                </c:pt>
                <c:pt idx="7">
                  <c:v>Γ.Ν.- Κ.Υ. ΝΑΞΟΥ</c:v>
                </c:pt>
                <c:pt idx="8">
                  <c:v>Γ.Ν.- Κ.Υ. ΚΥΘΗΡΩΝ "ΤΡΙΦΥΛΛΕΙΟ"</c:v>
                </c:pt>
                <c:pt idx="9">
                  <c:v>Γ.Ν. ΜΥΤΙΛΗΝΗΣ "ΒΟΣΤΑΝΕΙΟ"</c:v>
                </c:pt>
                <c:pt idx="10">
                  <c:v>Γ.Ν. ΧΙΟΥ "ΣΚΥΛΙΤΣΕΙΟ"</c:v>
                </c:pt>
                <c:pt idx="11">
                  <c:v>Γ.Ν.- Κ.Υ. ΛΗΜΝΟΥ</c:v>
                </c:pt>
                <c:pt idx="12">
                  <c:v>Γ.Ν. ΣΑΜΟΥ "Ο ΑΓΙΟΣ ΠΑΝΤΕΛΕΗΜΩΝ"</c:v>
                </c:pt>
                <c:pt idx="13">
                  <c:v>Γ.Ν.- Κ.Υ. ΙΚΑΡΙΑΣ</c:v>
                </c:pt>
                <c:pt idx="14">
                  <c:v>ΚΡΑΤΙΚΟ ΘΕΡΑΠΕΥΤΗΡΙΟ- Κ.Υ. ΛΕΡΟΥ</c:v>
                </c:pt>
                <c:pt idx="15">
                  <c:v>Γ.Ν. ΡΟΔΟΥ "Α. ΠΑΠΑΝΔΡΕΟΥ"</c:v>
                </c:pt>
                <c:pt idx="16">
                  <c:v>Γ.Ν.- Κ.Υ. ΚΩ</c:v>
                </c:pt>
                <c:pt idx="17">
                  <c:v>Γ.Ν.- Κ.Υ. ΚΑΛΥΜΝΟΥ "ΤΟ ΒΟΥΒΑΛΕΙΟ"</c:v>
                </c:pt>
                <c:pt idx="18">
                  <c:v>Ψ.Ν.Α. "ΔΡΟΜΟΚΑΪΤΕΙΟ"</c:v>
                </c:pt>
                <c:pt idx="19">
                  <c:v>ΨΥΧΙΑΤΡΙΚΟ ΝΟΣΟΚΟΜΕΙΟ ΑΤΤΙΚΗΣ</c:v>
                </c:pt>
              </c:strCache>
            </c:strRef>
          </c:cat>
          <c:val>
            <c:numRef>
              <c:f>'ESODA-EXODA 2016-2017'!$E$3:$E$22</c:f>
              <c:numCache>
                <c:formatCode>_ * #,##0.00_)"€"_ ;_ * \(#,##0.00\)"€"_ ;_ * "-"??_)"€"_ ;_ @_ </c:formatCode>
                <c:ptCount val="20"/>
                <c:pt idx="0">
                  <c:v>80742000</c:v>
                </c:pt>
                <c:pt idx="1">
                  <c:v>20737000</c:v>
                </c:pt>
                <c:pt idx="2">
                  <c:v>31497000</c:v>
                </c:pt>
                <c:pt idx="3">
                  <c:v>19130000</c:v>
                </c:pt>
                <c:pt idx="4">
                  <c:v>21265000</c:v>
                </c:pt>
                <c:pt idx="5">
                  <c:v>31528000</c:v>
                </c:pt>
                <c:pt idx="6">
                  <c:v>3665000</c:v>
                </c:pt>
                <c:pt idx="7">
                  <c:v>1577000</c:v>
                </c:pt>
                <c:pt idx="8">
                  <c:v>697000</c:v>
                </c:pt>
                <c:pt idx="9">
                  <c:v>12666000</c:v>
                </c:pt>
                <c:pt idx="10">
                  <c:v>6862000</c:v>
                </c:pt>
                <c:pt idx="11">
                  <c:v>3018000</c:v>
                </c:pt>
                <c:pt idx="12">
                  <c:v>5444000</c:v>
                </c:pt>
                <c:pt idx="13">
                  <c:v>1041000</c:v>
                </c:pt>
                <c:pt idx="14">
                  <c:v>3291000</c:v>
                </c:pt>
                <c:pt idx="15">
                  <c:v>16410000</c:v>
                </c:pt>
                <c:pt idx="16">
                  <c:v>3029000</c:v>
                </c:pt>
                <c:pt idx="17">
                  <c:v>2007000</c:v>
                </c:pt>
                <c:pt idx="18">
                  <c:v>4226000</c:v>
                </c:pt>
                <c:pt idx="19">
                  <c:v>12888000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D7-49AB-A188-8D3F587BF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392832"/>
        <c:axId val="176394624"/>
        <c:axId val="0"/>
      </c:bar3DChart>
      <c:catAx>
        <c:axId val="176392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6394624"/>
        <c:crosses val="autoZero"/>
        <c:auto val="1"/>
        <c:lblAlgn val="ctr"/>
        <c:lblOffset val="100"/>
        <c:noMultiLvlLbl val="0"/>
      </c:catAx>
      <c:valAx>
        <c:axId val="176394624"/>
        <c:scaling>
          <c:orientation val="minMax"/>
        </c:scaling>
        <c:delete val="0"/>
        <c:axPos val="l"/>
        <c:majorGridlines/>
        <c:numFmt formatCode="_ * #,##0.00_)&quot;€&quot;_ ;_ * \(#,##0.00\)&quot;€&quot;_ ;_ * &quot;-&quot;??_)&quot;€&quot;_ ;_ @_ " sourceLinked="1"/>
        <c:majorTickMark val="none"/>
        <c:minorTickMark val="none"/>
        <c:tickLblPos val="nextTo"/>
        <c:crossAx val="1763928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50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l-GR" sz="1600" dirty="0"/>
              <a:t>Αποπληρωμή</a:t>
            </a:r>
            <a:r>
              <a:rPr lang="el-GR" sz="1600" baseline="0" dirty="0"/>
              <a:t> </a:t>
            </a:r>
            <a:r>
              <a:rPr lang="el-GR" sz="1600" baseline="0" dirty="0" err="1"/>
              <a:t>Ληξηπρόθεσμων</a:t>
            </a:r>
            <a:r>
              <a:rPr lang="el-GR" sz="1600" baseline="0" dirty="0"/>
              <a:t>  </a:t>
            </a:r>
            <a:r>
              <a:rPr lang="el-GR" sz="1600" baseline="0" dirty="0" smtClean="0"/>
              <a:t>2017</a:t>
            </a:r>
            <a:endParaRPr lang="el-GR" sz="16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67684132076085"/>
          <c:y val="0.20542541557305341"/>
          <c:w val="0.72782067782067839"/>
          <c:h val="0.65805819336960614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Φύλλο1!$B$6</c:f>
              <c:strCache>
                <c:ptCount val="1"/>
                <c:pt idx="0">
                  <c:v>Επιχορήγηση (1η , 2η ,  3η δοση)</c:v>
                </c:pt>
              </c:strCache>
            </c:strRef>
          </c:tx>
          <c:invertIfNegative val="0"/>
          <c:cat>
            <c:strRef>
              <c:f>Φύλλο1!$A$6</c:f>
              <c:strCache>
                <c:ptCount val="1"/>
                <c:pt idx="0">
                  <c:v>Επιχορήγηση (1η , 2η ,  3η δοση)</c:v>
                </c:pt>
              </c:strCache>
            </c:strRef>
          </c:cat>
          <c:val>
            <c:numRef>
              <c:f>Φύλλο1!$B$7</c:f>
              <c:numCache>
                <c:formatCode>#,##0.00</c:formatCode>
                <c:ptCount val="1"/>
                <c:pt idx="0">
                  <c:v>162675857.05000001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0-4CF3-B511-1531037C7968}"/>
            </c:ext>
          </c:extLst>
        </c:ser>
        <c:ser>
          <c:idx val="1"/>
          <c:order val="1"/>
          <c:tx>
            <c:strRef>
              <c:f>Φύλλο1!$C$6</c:f>
              <c:strCache>
                <c:ptCount val="1"/>
                <c:pt idx="0">
                  <c:v>Πληρωμές (1η , 2η ,  3η δοση)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Φύλλο1!$A$6</c:f>
              <c:strCache>
                <c:ptCount val="1"/>
                <c:pt idx="0">
                  <c:v>Επιχορήγηση (1η , 2η ,  3η δοση)</c:v>
                </c:pt>
              </c:strCache>
            </c:strRef>
          </c:cat>
          <c:val>
            <c:numRef>
              <c:f>Φύλλο1!$C$7</c:f>
              <c:numCache>
                <c:formatCode>#,##0.00</c:formatCode>
                <c:ptCount val="1"/>
                <c:pt idx="0">
                  <c:v>151917140.82000011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40-4CF3-B511-1531037C7968}"/>
            </c:ext>
          </c:extLst>
        </c:ser>
        <c:ser>
          <c:idx val="2"/>
          <c:order val="2"/>
          <c:spPr>
            <a:noFill/>
          </c:spPr>
          <c:invertIfNegative val="0"/>
          <c:cat>
            <c:strRef>
              <c:f>Φύλλο1!$A$6</c:f>
              <c:strCache>
                <c:ptCount val="1"/>
                <c:pt idx="0">
                  <c:v>Επιχορήγηση (1η , 2η ,  3η δοση)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2-9740-4CF3-B511-1531037C7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6457984"/>
        <c:axId val="176476160"/>
        <c:axId val="0"/>
      </c:bar3DChart>
      <c:catAx>
        <c:axId val="17645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6476160"/>
        <c:crosses val="autoZero"/>
        <c:auto val="1"/>
        <c:lblAlgn val="ctr"/>
        <c:lblOffset val="100"/>
        <c:noMultiLvlLbl val="0"/>
      </c:catAx>
      <c:valAx>
        <c:axId val="176476160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76457984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3443662189285139"/>
          <c:y val="0.28521847057253435"/>
          <c:w val="0.14595557312092744"/>
          <c:h val="0.37612956642222317"/>
        </c:manualLayout>
      </c:layout>
      <c:overlay val="0"/>
      <c:txPr>
        <a:bodyPr/>
        <a:lstStyle/>
        <a:p>
          <a:pPr rtl="0">
            <a:defRPr/>
          </a:pPr>
          <a:endParaRPr lang="el-GR"/>
        </a:p>
      </c:txPr>
    </c:legend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/>
              <a:t>Εισπράξεις</a:t>
            </a:r>
            <a:r>
              <a:rPr lang="el-GR" baseline="0"/>
              <a:t> νοσηλιών Ε.Ο.Π.Υ.Υ. προηγ. έτους 2015 - 2017</a:t>
            </a:r>
            <a:endParaRPr lang="en-US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957868649318466E-3"/>
                  <c:y val="8.597108245408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F4-4891-B181-104C556C9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Sheet3!$B$2:$B$4</c:f>
              <c:strCache>
                <c:ptCount val="3"/>
                <c:pt idx="0">
                  <c:v>4. Εισπράξεις νοσηλίων προηγ. έτους στο τρέχων έτος (δ)</c:v>
                </c:pt>
                <c:pt idx="1">
                  <c:v>5. Εισπράξεις νοσηλίων τρέχοντος έτους στο τρέχων (ε)</c:v>
                </c:pt>
                <c:pt idx="2">
                  <c:v>Σύνολο Εισπράξεων</c:v>
                </c:pt>
              </c:strCache>
            </c:strRef>
          </c:cat>
          <c:val>
            <c:numRef>
              <c:f>Sheet3!$C$2</c:f>
              <c:numCache>
                <c:formatCode>_ * #,##0.00_)"€"_ ;_ * \(#,##0.00\)"€"_ ;_ * "-"??_)"€"_ ;_ @_ </c:formatCode>
                <c:ptCount val="1"/>
                <c:pt idx="0">
                  <c:v>14226332.800000049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F4-4891-B181-104C556C90C9}"/>
            </c:ext>
          </c:extLst>
        </c:ser>
        <c:ser>
          <c:idx val="1"/>
          <c:order val="1"/>
          <c:tx>
            <c:strRef>
              <c:f>Sheet3!$D$1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E32D47"/>
              </a:solidFill>
            </c:spPr>
            <c:extLst>
              <c:ext xmlns:c16="http://schemas.microsoft.com/office/drawing/2014/chart" uri="{C3380CC4-5D6E-409C-BE32-E72D297353CC}">
                <c16:uniqueId val="{00000003-43F4-4891-B181-104C556C90C9}"/>
              </c:ext>
            </c:extLst>
          </c:dPt>
          <c:dLbls>
            <c:dLbl>
              <c:idx val="0"/>
              <c:layout>
                <c:manualLayout>
                  <c:x val="0"/>
                  <c:y val="9.769441187964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F4-4891-B181-104C556C9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Sheet3!$B$2:$B$4</c:f>
              <c:strCache>
                <c:ptCount val="3"/>
                <c:pt idx="0">
                  <c:v>4. Εισπράξεις νοσηλίων προηγ. έτους στο τρέχων έτος (δ)</c:v>
                </c:pt>
                <c:pt idx="1">
                  <c:v>5. Εισπράξεις νοσηλίων τρέχοντος έτους στο τρέχων (ε)</c:v>
                </c:pt>
                <c:pt idx="2">
                  <c:v>Σύνολο Εισπράξεων</c:v>
                </c:pt>
              </c:strCache>
            </c:strRef>
          </c:cat>
          <c:val>
            <c:numRef>
              <c:f>Sheet3!$D$2</c:f>
              <c:numCache>
                <c:formatCode>_ * #,##0.00_)"€"_ ;_ * \(#,##0.00\)"€"_ ;_ * "-"??_)"€"_ ;_ @_ </c:formatCode>
                <c:ptCount val="1"/>
                <c:pt idx="0">
                  <c:v>86187748.110000283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F4-4891-B181-104C556C90C9}"/>
            </c:ext>
          </c:extLst>
        </c:ser>
        <c:ser>
          <c:idx val="2"/>
          <c:order val="2"/>
          <c:tx>
            <c:strRef>
              <c:f>Sheet3!$E$1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1.5489467162329617E-3"/>
                  <c:y val="9.3786635404454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F4-4891-B181-104C556C9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Sheet3!$B$2:$B$4</c:f>
              <c:strCache>
                <c:ptCount val="3"/>
                <c:pt idx="0">
                  <c:v>4. Εισπράξεις νοσηλίων προηγ. έτους στο τρέχων έτος (δ)</c:v>
                </c:pt>
                <c:pt idx="1">
                  <c:v>5. Εισπράξεις νοσηλίων τρέχοντος έτους στο τρέχων (ε)</c:v>
                </c:pt>
                <c:pt idx="2">
                  <c:v>Σύνολο Εισπράξεων</c:v>
                </c:pt>
              </c:strCache>
            </c:strRef>
          </c:cat>
          <c:val>
            <c:numRef>
              <c:f>Sheet3!$E$2</c:f>
              <c:numCache>
                <c:formatCode>_ * #,##0.00_)"€"_ ;_ * \(#,##0.00\)"€"_ ;_ * "-"??_)"€"_ ;_ @_ </c:formatCode>
                <c:ptCount val="1"/>
                <c:pt idx="0">
                  <c:v>65761557.54000023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F4-4891-B181-104C556C9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1658112"/>
        <c:axId val="221872896"/>
        <c:axId val="0"/>
      </c:bar3DChart>
      <c:catAx>
        <c:axId val="221658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1872896"/>
        <c:crosses val="autoZero"/>
        <c:auto val="1"/>
        <c:lblAlgn val="ctr"/>
        <c:lblOffset val="100"/>
        <c:noMultiLvlLbl val="0"/>
      </c:catAx>
      <c:valAx>
        <c:axId val="221872896"/>
        <c:scaling>
          <c:orientation val="minMax"/>
        </c:scaling>
        <c:delete val="0"/>
        <c:axPos val="l"/>
        <c:majorGridlines/>
        <c:numFmt formatCode="_ * #,##0.00_)&quot;€&quot;_ ;_ * \(#,##0.00\)&quot;€&quot;_ ;_ * &quot;-&quot;??_)&quot;€&quot;_ ;_ @_ " sourceLinked="1"/>
        <c:majorTickMark val="none"/>
        <c:minorTickMark val="none"/>
        <c:tickLblPos val="nextTo"/>
        <c:crossAx val="2216581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/>
              <a:t>Εισπράξεις</a:t>
            </a:r>
            <a:r>
              <a:rPr lang="el-GR" baseline="0"/>
              <a:t> νοσηλιών Ε.Ο.Π.Υ.Υ. τρέχων έτους 2015 - 2017</a:t>
            </a:r>
            <a:endParaRPr lang="en-US"/>
          </a:p>
        </c:rich>
      </c:tx>
      <c:layout>
        <c:manualLayout>
          <c:xMode val="edge"/>
          <c:yMode val="edge"/>
          <c:x val="0.10121645978463219"/>
          <c:y val="1.90585096245473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447335811648083E-3"/>
                  <c:y val="2.3446658851113716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A9-473A-BCF5-464EB71F00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Sheet3!$B$3</c:f>
              <c:strCache>
                <c:ptCount val="1"/>
                <c:pt idx="0">
                  <c:v>5. Εισπράξεις νοσηλίων τρέχοντος έτους στο τρέχων (ε)</c:v>
                </c:pt>
              </c:strCache>
            </c:strRef>
          </c:cat>
          <c:val>
            <c:numRef>
              <c:f>Sheet3!$C$3</c:f>
              <c:numCache>
                <c:formatCode>_ * #,##0.00_)"€"_ ;_ * \(#,##0.00\)"€"_ ;_ * "-"??_)"€"_ ;_ @_ </c:formatCode>
                <c:ptCount val="1"/>
                <c:pt idx="0">
                  <c:v>599965.7500000021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A9-473A-BCF5-464EB71F0031}"/>
            </c:ext>
          </c:extLst>
        </c:ser>
        <c:ser>
          <c:idx val="1"/>
          <c:order val="1"/>
          <c:tx>
            <c:strRef>
              <c:f>Sheet3!$D$1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E32D47"/>
            </a:solidFill>
          </c:spPr>
          <c:invertIfNegative val="0"/>
          <c:dLbls>
            <c:dLbl>
              <c:idx val="0"/>
              <c:layout>
                <c:manualLayout>
                  <c:x val="1.5489467162330185E-3"/>
                  <c:y val="8.206330597889800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A9-473A-BCF5-464EB71F00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Sheet3!$B$3</c:f>
              <c:strCache>
                <c:ptCount val="1"/>
                <c:pt idx="0">
                  <c:v>5. Εισπράξεις νοσηλίων τρέχοντος έτους στο τρέχων (ε)</c:v>
                </c:pt>
              </c:strCache>
            </c:strRef>
          </c:cat>
          <c:val>
            <c:numRef>
              <c:f>Sheet3!$D$3</c:f>
              <c:numCache>
                <c:formatCode>_ * #,##0.00_)"€"_ ;_ * \(#,##0.00\)"€"_ ;_ * "-"??_)"€"_ ;_ @_ </c:formatCode>
                <c:ptCount val="1"/>
                <c:pt idx="0">
                  <c:v>2462194.8500000089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A9-473A-BCF5-464EB71F0031}"/>
            </c:ext>
          </c:extLst>
        </c:ser>
        <c:ser>
          <c:idx val="2"/>
          <c:order val="2"/>
          <c:tx>
            <c:strRef>
              <c:f>Sheet3!$E$1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8.597108245408362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A9-473A-BCF5-464EB71F00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Sheet3!$B$3</c:f>
              <c:strCache>
                <c:ptCount val="1"/>
                <c:pt idx="0">
                  <c:v>5. Εισπράξεις νοσηλίων τρέχοντος έτους στο τρέχων (ε)</c:v>
                </c:pt>
              </c:strCache>
            </c:strRef>
          </c:cat>
          <c:val>
            <c:numRef>
              <c:f>Sheet3!$E$3</c:f>
              <c:numCache>
                <c:formatCode>_ * #,##0.00_)"€"_ ;_ * \(#,##0.00\)"€"_ ;_ * "-"??_)"€"_ ;_ @_ </c:formatCode>
                <c:ptCount val="1"/>
                <c:pt idx="0">
                  <c:v>7289992.3900000257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A9-473A-BCF5-464EB71F0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0434304"/>
        <c:axId val="230442496"/>
        <c:axId val="0"/>
      </c:bar3DChart>
      <c:catAx>
        <c:axId val="230434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0442496"/>
        <c:crosses val="autoZero"/>
        <c:auto val="1"/>
        <c:lblAlgn val="ctr"/>
        <c:lblOffset val="100"/>
        <c:noMultiLvlLbl val="0"/>
      </c:catAx>
      <c:valAx>
        <c:axId val="230442496"/>
        <c:scaling>
          <c:orientation val="minMax"/>
        </c:scaling>
        <c:delete val="0"/>
        <c:axPos val="l"/>
        <c:majorGridlines/>
        <c:numFmt formatCode="_ * #,##0.00_)&quot;€&quot;_ ;_ * \(#,##0.00\)&quot;€&quot;_ ;_ * &quot;-&quot;??_)&quot;€&quot;_ ;_ @_ " sourceLinked="1"/>
        <c:majorTickMark val="none"/>
        <c:minorTickMark val="none"/>
        <c:tickLblPos val="nextTo"/>
        <c:crossAx val="2304343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Σύνολο</a:t>
            </a:r>
            <a:r>
              <a:rPr lang="el-GR" baseline="0"/>
              <a:t> </a:t>
            </a:r>
            <a:r>
              <a:rPr lang="el-GR"/>
              <a:t>εισπράξεων</a:t>
            </a:r>
            <a:r>
              <a:rPr lang="el-GR" baseline="0"/>
              <a:t> νοσηλιών Ε.Ο.Π.Υ.Υ. </a:t>
            </a:r>
            <a:r>
              <a:rPr lang="el-GR" sz="1800" b="1" i="0" baseline="0">
                <a:effectLst/>
              </a:rPr>
              <a:t> 2015 - 2017</a:t>
            </a:r>
            <a:endParaRPr lang="en-US">
              <a:effectLst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7.7447335811648083E-3"/>
                  <c:y val="8.206330597889800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DA-470C-89BB-CEFF6C355E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Sheet3!$B$4</c:f>
              <c:strCache>
                <c:ptCount val="1"/>
                <c:pt idx="0">
                  <c:v>Σύνολο Εισπράξεων</c:v>
                </c:pt>
              </c:strCache>
            </c:strRef>
          </c:cat>
          <c:val>
            <c:numRef>
              <c:f>Sheet3!$C$4</c:f>
              <c:numCache>
                <c:formatCode>_ * #,##0.00_)"€"_ ;_ * \(#,##0.00\)"€"_ ;_ * "-"??_)"€"_ ;_ @_ </c:formatCode>
                <c:ptCount val="1"/>
                <c:pt idx="0">
                  <c:v>14826298.550000051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DA-470C-89BB-CEFF6C355E1C}"/>
            </c:ext>
          </c:extLst>
        </c:ser>
        <c:ser>
          <c:idx val="1"/>
          <c:order val="1"/>
          <c:tx>
            <c:strRef>
              <c:f>Sheet3!$D$1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E32D47"/>
            </a:solidFill>
          </c:spPr>
          <c:invertIfNegative val="0"/>
          <c:dLbls>
            <c:dLbl>
              <c:idx val="0"/>
              <c:layout>
                <c:manualLayout>
                  <c:x val="6.1957868649318466E-3"/>
                  <c:y val="7.0339976553341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DA-470C-89BB-CEFF6C355E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Sheet3!$B$4</c:f>
              <c:strCache>
                <c:ptCount val="1"/>
                <c:pt idx="0">
                  <c:v>Σύνολο Εισπράξεων</c:v>
                </c:pt>
              </c:strCache>
            </c:strRef>
          </c:cat>
          <c:val>
            <c:numRef>
              <c:f>Sheet3!$D$4</c:f>
              <c:numCache>
                <c:formatCode>_ * #,##0.00_)"€"_ ;_ * \(#,##0.00\)"€"_ ;_ * "-"??_)"€"_ ;_ @_ </c:formatCode>
                <c:ptCount val="1"/>
                <c:pt idx="0">
                  <c:v>88649942.960000291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DA-470C-89BB-CEFF6C355E1C}"/>
            </c:ext>
          </c:extLst>
        </c:ser>
        <c:ser>
          <c:idx val="2"/>
          <c:order val="2"/>
          <c:tx>
            <c:strRef>
              <c:f>Sheet3!$E$1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9.2936802973977699E-3"/>
                  <c:y val="9.769441187964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DA-470C-89BB-CEFF6C355E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Sheet3!$B$4</c:f>
              <c:strCache>
                <c:ptCount val="1"/>
                <c:pt idx="0">
                  <c:v>Σύνολο Εισπράξεων</c:v>
                </c:pt>
              </c:strCache>
            </c:strRef>
          </c:cat>
          <c:val>
            <c:numRef>
              <c:f>Sheet3!$E$4</c:f>
              <c:numCache>
                <c:formatCode>_ * #,##0.00_)"€"_ ;_ * \(#,##0.00\)"€"_ ;_ * "-"??_)"€"_ ;_ @_ </c:formatCode>
                <c:ptCount val="1"/>
                <c:pt idx="0">
                  <c:v>73051549.93000026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DA-470C-89BB-CEFF6C355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073984"/>
        <c:axId val="164769792"/>
        <c:axId val="0"/>
      </c:bar3DChart>
      <c:catAx>
        <c:axId val="162073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4769792"/>
        <c:crosses val="autoZero"/>
        <c:auto val="1"/>
        <c:lblAlgn val="ctr"/>
        <c:lblOffset val="100"/>
        <c:noMultiLvlLbl val="0"/>
      </c:catAx>
      <c:valAx>
        <c:axId val="164769792"/>
        <c:scaling>
          <c:orientation val="minMax"/>
        </c:scaling>
        <c:delete val="0"/>
        <c:axPos val="l"/>
        <c:majorGridlines/>
        <c:numFmt formatCode="_ * #,##0.00_)&quot;€&quot;_ ;_ * \(#,##0.00\)&quot;€&quot;_ ;_ * &quot;-&quot;??_)&quot;€&quot;_ ;_ @_ " sourceLinked="1"/>
        <c:majorTickMark val="none"/>
        <c:minorTickMark val="none"/>
        <c:tickLblPos val="nextTo"/>
        <c:crossAx val="1620739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654C0-81CE-4822-B93F-6B69AF95D2D1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FFB4FB0B-3DC4-4D51-8913-73C0FF181AB3}">
      <dgm:prSet phldrT="[Κείμενο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l-GR" b="1"/>
            <a:t>ΔΙΟΙΚΗΤΡΙΑ</a:t>
          </a:r>
        </a:p>
        <a:p>
          <a:pPr algn="ctr">
            <a:spcBef>
              <a:spcPts val="0"/>
            </a:spcBef>
            <a:spcAft>
              <a:spcPts val="0"/>
            </a:spcAft>
          </a:pPr>
          <a:r>
            <a:rPr lang="el-GR" b="1" i="1"/>
            <a:t>(Όλγα Ιορδανίδου)</a:t>
          </a:r>
        </a:p>
      </dgm:t>
    </dgm:pt>
    <dgm:pt modelId="{D26EF6A7-5294-4E21-B458-797544C87C5B}" type="parTrans" cxnId="{EA0D5557-0382-44C6-9C60-4A74E0A69668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554C68AB-5007-4226-ACD5-85B563917052}" type="sibTrans" cxnId="{EA0D5557-0382-44C6-9C60-4A74E0A69668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AEC9C16C-D6E2-4D6A-B9BC-64A36FBADE29}" type="asst">
      <dgm:prSet phldrT="[Κείμενο]"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l-GR" b="1"/>
            <a:t>ΥΠΟΔΙΟΙΚΗΤΗΣ</a:t>
          </a:r>
        </a:p>
        <a:p>
          <a:pPr algn="ctr">
            <a:spcBef>
              <a:spcPts val="0"/>
            </a:spcBef>
            <a:spcAft>
              <a:spcPts val="0"/>
            </a:spcAft>
          </a:pPr>
          <a:r>
            <a:rPr lang="el-GR" i="1"/>
            <a:t>(Γεώργιος Αντύπας)</a:t>
          </a:r>
        </a:p>
      </dgm:t>
    </dgm:pt>
    <dgm:pt modelId="{9210EECC-8E5E-404A-A176-81CB89C756C3}" type="parTrans" cxnId="{EECD8595-6097-47C2-AC5F-7A01DCC0253C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59E98267-D43D-4DCA-B11A-A79DF9683A09}" type="sibTrans" cxnId="{EECD8595-6097-47C2-AC5F-7A01DCC0253C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882FB2C8-DBA4-4455-B65B-3345807A3F8E}">
      <dgm:prSet phldrT="[Κείμενο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l-GR"/>
            <a:t>ΔΙΕΥΘΥΝΣΗ ΟΙΚΟΝΟΜΙΚΗΣ ΟΡΓΑΝΩΣΗΣ ΚΑΙ ΥΠΟΣΤΗΡΙΞΗΣ</a:t>
          </a:r>
        </a:p>
        <a:p>
          <a:pPr algn="ctr">
            <a:spcBef>
              <a:spcPts val="0"/>
            </a:spcBef>
            <a:spcAft>
              <a:spcPts val="0"/>
            </a:spcAft>
          </a:pPr>
          <a:r>
            <a:rPr lang="el-GR" i="1"/>
            <a:t>(Σπυρίδων Λιακόπουλος)</a:t>
          </a:r>
        </a:p>
      </dgm:t>
    </dgm:pt>
    <dgm:pt modelId="{A86F7DC5-196D-4223-9F3B-9A5277EAF786}" type="parTrans" cxnId="{01A2F5CE-02CD-4BA6-AF3E-284AE8AD5467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96560D07-37B7-47BF-A8AD-3E5991CB8409}" type="sibTrans" cxnId="{01A2F5CE-02CD-4BA6-AF3E-284AE8AD5467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171724C7-E314-45F6-AF01-1139CC9CE362}">
      <dgm:prSet phldrT="[Κείμενο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l-GR">
              <a:solidFill>
                <a:sysClr val="windowText" lastClr="000000"/>
              </a:solidFill>
            </a:rPr>
            <a:t>ΔΙΕΥΘΥΝΣΗ ΠΛΗΡΟΦΟΡΙΚΗΣ</a:t>
          </a:r>
        </a:p>
        <a:p>
          <a:pPr algn="ctr">
            <a:spcBef>
              <a:spcPts val="0"/>
            </a:spcBef>
            <a:spcAft>
              <a:spcPts val="0"/>
            </a:spcAft>
          </a:pPr>
          <a:r>
            <a:rPr lang="el-GR" i="1">
              <a:solidFill>
                <a:sysClr val="windowText" lastClr="000000"/>
              </a:solidFill>
            </a:rPr>
            <a:t>(Δημήτριος Ζάχος)</a:t>
          </a:r>
        </a:p>
      </dgm:t>
    </dgm:pt>
    <dgm:pt modelId="{08830ED6-4B8D-4ACD-909B-3F69541EB917}" type="parTrans" cxnId="{63840E42-682B-408C-B58A-B872067CA9E6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A682AAB1-C456-465C-8568-7381D30AAB1D}" type="sibTrans" cxnId="{63840E42-682B-408C-B58A-B872067CA9E6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81150EE4-EC1A-4AEF-8159-F2927E8D1938}">
      <dgm:prSet phldrT="[Κείμενο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l-GR"/>
            <a:t>ΕΝΙΑΙΑ ΤΕΧΝΙΚΗ ΥΠΗΡΕΣΙΑΣ</a:t>
          </a:r>
        </a:p>
      </dgm:t>
    </dgm:pt>
    <dgm:pt modelId="{7BE34FC8-AA38-48F5-910E-B368CAFE3161}" type="parTrans" cxnId="{3D33B25A-5DEC-4E73-9450-1B6D07CEC94E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CFE9F86C-7A6F-4A3A-B312-0958A7F19C37}" type="sibTrans" cxnId="{3D33B25A-5DEC-4E73-9450-1B6D07CEC94E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C4ED855D-4F18-4718-A998-BA5B13B825FC}">
      <dgm:prSet phldrT="[Κείμενο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l-GR"/>
            <a:t>ΔΙΕΥΘΥΝΣΗ ΠΡΟΓΡΑΜΜΑΤΙΣΜΟΥ ΚΑΙ ΑΝΑΠΤΥΞΗΣ ΠΟΛΙΤΙΚΩΝ ΠΑΡΟΧΗΣ ΥΠΗΡΕΣΙΩΝ ΥΓΕΙΑΣ</a:t>
          </a:r>
        </a:p>
        <a:p>
          <a:pPr algn="ctr">
            <a:spcBef>
              <a:spcPts val="0"/>
            </a:spcBef>
            <a:spcAft>
              <a:spcPts val="0"/>
            </a:spcAft>
          </a:pPr>
          <a:r>
            <a:rPr lang="el-GR" i="1"/>
            <a:t>(Φώτιος Παπανικόλας)</a:t>
          </a:r>
        </a:p>
      </dgm:t>
    </dgm:pt>
    <dgm:pt modelId="{01E8C7CE-97FD-4079-AB57-247E403654C2}" type="parTrans" cxnId="{1B94702D-E5A5-4236-BFCD-99067AF66619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BA828CA9-F6BC-4C13-8628-627DB9E59143}" type="sibTrans" cxnId="{1B94702D-E5A5-4236-BFCD-99067AF66619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393FA832-CA6F-4AA5-BCBD-5C3FF1AA57B2}">
      <dgm:prSet phldrT="[Κείμενο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l-GR"/>
            <a:t>ΤΜΗΜΑ ΕΡΓΩΝ</a:t>
          </a:r>
        </a:p>
      </dgm:t>
    </dgm:pt>
    <dgm:pt modelId="{9935ACF8-C929-4AFF-8646-F80E3D36153D}" type="parTrans" cxnId="{CB74C044-E708-41C8-B29A-51C696F684F7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6174788A-4416-4B69-A6B1-DA52AF47F687}" type="sibTrans" cxnId="{CB74C044-E708-41C8-B29A-51C696F684F7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FA272730-321D-40A5-9C73-0DF7CDC118EC}">
      <dgm:prSet phldrT="[Κείμενο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l-GR"/>
            <a:t>ΤΜΗΜΑ ΜΕΛΕΤΩΝ</a:t>
          </a:r>
        </a:p>
      </dgm:t>
    </dgm:pt>
    <dgm:pt modelId="{2C0DC24B-72FC-4E1B-B8D9-EC0AF10752B9}" type="parTrans" cxnId="{B28A5761-7483-4980-9FFE-5C8F64ED5DBC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97FE62A8-34EB-47FE-8740-F9024EFEE091}" type="sibTrans" cxnId="{B28A5761-7483-4980-9FFE-5C8F64ED5DBC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EAD7FD46-9215-469D-B458-85BBBFE1B53A}" type="asst">
      <dgm:prSet phldrT="[Κείμενο]"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l-GR" b="1"/>
            <a:t>ΥΠΟΔΙΟΙΚΗΤΗΣ</a:t>
          </a:r>
        </a:p>
        <a:p>
          <a:pPr algn="ctr">
            <a:spcBef>
              <a:spcPts val="0"/>
            </a:spcBef>
            <a:spcAft>
              <a:spcPts val="0"/>
            </a:spcAft>
          </a:pPr>
          <a:r>
            <a:rPr lang="el-GR" i="1"/>
            <a:t>(Ευάγγελος Κυζηράκος)</a:t>
          </a:r>
        </a:p>
      </dgm:t>
    </dgm:pt>
    <dgm:pt modelId="{26EAF747-4415-488E-A8CF-C3927CD426B4}" type="parTrans" cxnId="{30AE6CDB-2F62-48BE-9525-881D6F07E9B6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13273D05-55E6-48FA-9984-1AE70E467702}" type="sibTrans" cxnId="{30AE6CDB-2F62-48BE-9525-881D6F07E9B6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B0900D74-9F97-49F8-AF07-A4CCA2C83BFF}">
      <dgm:prSet phldrT="[Κείμενο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l-GR"/>
            <a:t>ΔΙΕΥΘΥΝΣΗ ΑΝΑΠΤΥΞΗΣ ΑΝΘΡΩΠΙΝΟΥ ΔΥΝΑΜΙΚΟΥ ΜΟΝΑΔΩΝ ΠΑΡΟΧΗΣ ΥΠΗΡΕΣΙΩΝ ΥΓΕΙΑΣ</a:t>
          </a:r>
        </a:p>
        <a:p>
          <a:pPr algn="ctr">
            <a:spcBef>
              <a:spcPts val="0"/>
            </a:spcBef>
            <a:spcAft>
              <a:spcPts val="0"/>
            </a:spcAft>
          </a:pPr>
          <a:r>
            <a:rPr lang="el-GR" i="1"/>
            <a:t>(Βασιλική Θεοδωροπούλου)</a:t>
          </a:r>
        </a:p>
      </dgm:t>
    </dgm:pt>
    <dgm:pt modelId="{091BEE73-40E3-4FBE-94E1-091358641D84}" type="parTrans" cxnId="{6656A14A-1B64-4CA5-B470-0AF6954CB631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EAD5DA22-AD58-43E6-AF49-D3C6322C6454}" type="sibTrans" cxnId="{6656A14A-1B64-4CA5-B470-0AF6954CB631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25B36151-E494-45EF-8F40-0C0BCE37AEF0}">
      <dgm:prSet phldrT="[Κείμενο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l-GR"/>
            <a:t>ΤΜΗΜΑ ΠΕΡΙΦΕΡΕΙΑΚΟΥ ΧΑΡΤΗ ΥΓΕΙΑΣ</a:t>
          </a:r>
        </a:p>
        <a:p>
          <a:pPr algn="ctr">
            <a:spcBef>
              <a:spcPts val="0"/>
            </a:spcBef>
            <a:spcAft>
              <a:spcPts val="0"/>
            </a:spcAft>
          </a:pPr>
          <a:r>
            <a:rPr lang="el-GR" i="1"/>
            <a:t>(Αγγελική Ροδίτου)</a:t>
          </a:r>
        </a:p>
      </dgm:t>
    </dgm:pt>
    <dgm:pt modelId="{C8A7B578-0ACD-4C2E-B23A-04A0404C7F34}" type="parTrans" cxnId="{0A380D17-60CB-4487-A71D-7B7B57FD3CCE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FE464296-DDF3-42B0-8EDD-B806482A2F58}" type="sibTrans" cxnId="{0A380D17-60CB-4487-A71D-7B7B57FD3CCE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5E99E195-F066-4F8A-8221-A387AFCA5193}">
      <dgm:prSet phldrT="[Κείμενο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l-GR"/>
            <a:t>ΤΜΗΜΑ ΒΕΛΤΙΩΣΗΣ ΚΑΙ ΕΛΕΓΧΟΥ ΠΟΙΟΤΗΤΑΣ</a:t>
          </a:r>
        </a:p>
        <a:p>
          <a:pPr algn="ctr">
            <a:spcBef>
              <a:spcPts val="0"/>
            </a:spcBef>
            <a:spcAft>
              <a:spcPts val="0"/>
            </a:spcAft>
          </a:pPr>
          <a:r>
            <a:rPr lang="el-GR" i="1"/>
            <a:t>(Γεώργιος Κουκουλάς)</a:t>
          </a:r>
        </a:p>
      </dgm:t>
    </dgm:pt>
    <dgm:pt modelId="{75A39D60-6142-4269-AD0E-2C6FB74637B0}" type="parTrans" cxnId="{6A390958-E2B4-405E-B667-E388FDB7FDC4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0593DA8C-30FA-4273-8AC2-B98B752D22EB}" type="sibTrans" cxnId="{6A390958-E2B4-405E-B667-E388FDB7FDC4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B0143025-DF5F-4369-91E5-079C4F0AF3F9}">
      <dgm:prSet phldrT="[Κείμενο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l-GR"/>
            <a:t>ΤΜΗΜΑ ΕΡΕΥΝΑΣ ΚΑΙ ΑΝΑΠΤΥΞΗΣ</a:t>
          </a:r>
        </a:p>
        <a:p>
          <a:pPr algn="ctr">
            <a:spcBef>
              <a:spcPts val="0"/>
            </a:spcBef>
            <a:spcAft>
              <a:spcPts val="0"/>
            </a:spcAft>
          </a:pPr>
          <a:r>
            <a:rPr lang="el-GR" i="1"/>
            <a:t>(Δημήτριος Αποστολόπουλος)</a:t>
          </a:r>
        </a:p>
      </dgm:t>
    </dgm:pt>
    <dgm:pt modelId="{63CEA2F9-CD56-4396-9901-DAEEFE25D0AB}" type="parTrans" cxnId="{67D2BA33-396D-4758-B25F-AADCC8F83A10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6E3018B2-6BE4-4635-9641-EA218FA392AF}" type="sibTrans" cxnId="{67D2BA33-396D-4758-B25F-AADCC8F83A10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2E716417-FCCE-4230-A5C0-52A7CE71FA5F}">
      <dgm:prSet phldrT="[Κείμενο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l-GR"/>
            <a:t>ΤΜΗΜΑ ΟΙΚΟΝΟΜΙΚΗΣ ΔΙΑΧΕΙΡΙΣΗΣ </a:t>
          </a:r>
        </a:p>
        <a:p>
          <a:pPr algn="ctr">
            <a:spcBef>
              <a:spcPts val="0"/>
            </a:spcBef>
            <a:spcAft>
              <a:spcPts val="0"/>
            </a:spcAft>
          </a:pPr>
          <a:r>
            <a:rPr lang="el-GR" i="1"/>
            <a:t>(Αμαλία Αντωνετσή)</a:t>
          </a:r>
        </a:p>
      </dgm:t>
    </dgm:pt>
    <dgm:pt modelId="{64B19853-0A69-4558-AD44-6D3697CF091F}" type="parTrans" cxnId="{DC30328A-99A8-4BF1-A171-C8310EFAD836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98FCB660-2156-417D-86BC-848CBFBF0B7A}" type="sibTrans" cxnId="{DC30328A-99A8-4BF1-A171-C8310EFAD836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7C04D128-DA72-4D28-8D5A-4121E74CFAA5}">
      <dgm:prSet phldrT="[Κείμενο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l-GR"/>
            <a:t>ΤΜΗΜΑ ΠΡΟΜΗΘΕΙΩΝ</a:t>
          </a:r>
        </a:p>
        <a:p>
          <a:pPr algn="ctr">
            <a:spcBef>
              <a:spcPts val="0"/>
            </a:spcBef>
            <a:spcAft>
              <a:spcPts val="0"/>
            </a:spcAft>
          </a:pPr>
          <a:r>
            <a:rPr lang="el-GR" i="1"/>
            <a:t>(Νικόλαος Μπελέσης)</a:t>
          </a:r>
        </a:p>
      </dgm:t>
    </dgm:pt>
    <dgm:pt modelId="{1134F1B0-FDCE-45A6-8977-B7E093E370FF}" type="parTrans" cxnId="{16514C5B-313B-4E41-A40B-BD7EF76C8DEE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15B1288E-86F3-40E1-86CE-A1894F34BEA8}" type="sibTrans" cxnId="{16514C5B-313B-4E41-A40B-BD7EF76C8DEE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AFA4F4F7-C68F-49D6-934A-87D209D91CD2}">
      <dgm:prSet phldrT="[Κείμενο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l-GR"/>
            <a:t>ΤΜΗΜΑ ΔΙΑΧΕΙΡΙΣΗΣ ΑΝΘΡΩΠΙΝΩΝ ΠΟΡΩΝ</a:t>
          </a:r>
        </a:p>
        <a:p>
          <a:pPr algn="ctr">
            <a:spcBef>
              <a:spcPts val="0"/>
            </a:spcBef>
            <a:spcAft>
              <a:spcPts val="0"/>
            </a:spcAft>
          </a:pPr>
          <a:r>
            <a:rPr lang="el-GR" i="1"/>
            <a:t>(Ευαγγελία Καζαζάκη)</a:t>
          </a:r>
        </a:p>
      </dgm:t>
    </dgm:pt>
    <dgm:pt modelId="{18C2D4AF-B4D5-451D-8551-6AD88FB25142}" type="parTrans" cxnId="{66B67A24-FDD7-41B8-B2A1-6389B5A9DDAA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C055691C-A622-4E9B-9843-CCF9D936E35A}" type="sibTrans" cxnId="{66B67A24-FDD7-41B8-B2A1-6389B5A9DDAA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DE37194A-6841-49C6-80D8-B183F3E86BF2}">
      <dgm:prSet phldrT="[Κείμενο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l-GR"/>
            <a:t>ΤΜΗΜΑ ΣΥΝΕΧΙΖΟΜΕΝΗΣ ΕΚΠΑΙΔΕΥΣΗΣ ΚΑΙ ΔΙΕΘΝΩΝ ΣΥΝΕΡΓΑΣΙΩΝ</a:t>
          </a:r>
        </a:p>
        <a:p>
          <a:pPr algn="ctr">
            <a:spcBef>
              <a:spcPts val="0"/>
            </a:spcBef>
            <a:spcAft>
              <a:spcPts val="0"/>
            </a:spcAft>
          </a:pPr>
          <a:r>
            <a:rPr lang="el-GR" i="1"/>
            <a:t>(Αγγελική Δρελιώζη)</a:t>
          </a:r>
        </a:p>
      </dgm:t>
    </dgm:pt>
    <dgm:pt modelId="{C1FE630C-24E1-4218-A6D3-8B390879157C}" type="parTrans" cxnId="{80ABFCAD-9BE7-4ED6-91C3-42A693FAB752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E9AF0B13-8AD3-4ECC-9EFB-557AAE0401A1}" type="sibTrans" cxnId="{80ABFCAD-9BE7-4ED6-91C3-42A693FAB752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7CCDF018-B111-4579-95EA-7D79DAC37220}">
      <dgm:prSet phldrT="[Κείμενο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l-GR"/>
            <a:t>ΤΜΗΜΑ ΥΓΕΙΝΗΣ ΚΑΙ ΑΣΦΑΛΕΙΑΣ ΕΡΓΑΖΟΜΕΝΩΝ</a:t>
          </a:r>
        </a:p>
        <a:p>
          <a:pPr algn="ctr">
            <a:spcBef>
              <a:spcPts val="0"/>
            </a:spcBef>
            <a:spcAft>
              <a:spcPts val="0"/>
            </a:spcAft>
          </a:pPr>
          <a:r>
            <a:rPr lang="el-GR" i="1"/>
            <a:t>(Βιργινία Νείλα)</a:t>
          </a:r>
        </a:p>
      </dgm:t>
    </dgm:pt>
    <dgm:pt modelId="{C977F9C6-9C84-4917-A6A0-AAA0A166E694}" type="parTrans" cxnId="{7DE6390C-8980-4C87-A3DA-3BF946F4FF3D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9EE0B964-2F58-4CBE-BD95-C015BC661E6B}" type="sibTrans" cxnId="{7DE6390C-8980-4C87-A3DA-3BF946F4FF3D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1DDB9D69-34A2-47A8-BEE4-A146FABC37BD}">
      <dgm:prSet phldrT="[Κείμενο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l-GR"/>
            <a:t>ΤΜΗΜΑ ΣΥΣΤΗΜΑΤΩΝ ΠΛΗΡΟΦΟΡΙΚΗΣ</a:t>
          </a:r>
        </a:p>
        <a:p>
          <a:pPr algn="ctr">
            <a:spcBef>
              <a:spcPts val="0"/>
            </a:spcBef>
            <a:spcAft>
              <a:spcPts val="0"/>
            </a:spcAft>
          </a:pPr>
          <a:r>
            <a:rPr lang="el-GR" i="1"/>
            <a:t>(Αντώνιος Σαμπράκος)</a:t>
          </a:r>
        </a:p>
      </dgm:t>
    </dgm:pt>
    <dgm:pt modelId="{E573751A-7D22-40C8-9891-9888AEEA7EFC}" type="parTrans" cxnId="{E3EA847A-E0A8-4824-93F3-846ED9DDF9DB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DB80F113-7FAD-45E1-B15A-7D18FCA3A578}" type="sibTrans" cxnId="{E3EA847A-E0A8-4824-93F3-846ED9DDF9DB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F31F1006-653F-42AB-B832-D51D44AC1ECD}">
      <dgm:prSet phldrT="[Κείμενο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l-GR">
              <a:solidFill>
                <a:sysClr val="windowText" lastClr="000000"/>
              </a:solidFill>
            </a:rPr>
            <a:t>ΤΜΗΜΑ ΥΠΟΔΟΜΩΝ ΠΛΗΡΟΦΟΡΙΚΗΣ</a:t>
          </a:r>
        </a:p>
        <a:p>
          <a:pPr algn="ctr">
            <a:spcBef>
              <a:spcPts val="0"/>
            </a:spcBef>
            <a:spcAft>
              <a:spcPts val="0"/>
            </a:spcAft>
          </a:pPr>
          <a:r>
            <a:rPr lang="el-GR" i="1">
              <a:solidFill>
                <a:sysClr val="windowText" lastClr="000000"/>
              </a:solidFill>
            </a:rPr>
            <a:t>(Βασιλική Μπουκουβάλα)</a:t>
          </a:r>
        </a:p>
      </dgm:t>
    </dgm:pt>
    <dgm:pt modelId="{948DDB80-970E-48FA-A7EC-56F194DED1F4}" type="parTrans" cxnId="{AF33E58C-364D-4C62-9EFD-C46E287F9F5E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1FB6745F-E678-442F-A2E1-8E44FEABEF31}" type="sibTrans" cxnId="{AF33E58C-364D-4C62-9EFD-C46E287F9F5E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735AF797-C974-4D52-90F7-B47EDE7D1371}">
      <dgm:prSet phldrT="[Κείμενο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r>
            <a:rPr lang="el-GR"/>
            <a:t>ΤΜΗΜΑ ΒΪΟΙΑΤΡΙΚΗΣ ΤΕΧΝΟΛΟΓΙΑΣ</a:t>
          </a:r>
        </a:p>
      </dgm:t>
    </dgm:pt>
    <dgm:pt modelId="{90FE5BE8-7257-4D6A-9BCD-0FB8DAB9F429}" type="parTrans" cxnId="{914F3A77-E2CB-490C-96FE-8A7793B8F60F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703B1A6D-0092-4658-B9A1-6EECABC289BC}" type="sibTrans" cxnId="{914F3A77-E2CB-490C-96FE-8A7793B8F60F}">
      <dgm:prSet/>
      <dgm:spPr/>
      <dgm:t>
        <a:bodyPr/>
        <a:lstStyle/>
        <a:p>
          <a:pPr algn="ctr"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3C840B03-8C05-435C-90F2-D3ECE77C65FA}" type="pres">
      <dgm:prSet presAssocID="{F20654C0-81CE-4822-B93F-6B69AF95D2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A364FF4-662D-4CC2-B0E1-AEFA302E78FA}" type="pres">
      <dgm:prSet presAssocID="{FFB4FB0B-3DC4-4D51-8913-73C0FF181AB3}" presName="hierRoot1" presStyleCnt="0">
        <dgm:presLayoutVars>
          <dgm:hierBranch val="init"/>
        </dgm:presLayoutVars>
      </dgm:prSet>
      <dgm:spPr/>
    </dgm:pt>
    <dgm:pt modelId="{455E58E9-38C1-4832-9722-9D870AD4FB2D}" type="pres">
      <dgm:prSet presAssocID="{FFB4FB0B-3DC4-4D51-8913-73C0FF181AB3}" presName="rootComposite1" presStyleCnt="0"/>
      <dgm:spPr/>
    </dgm:pt>
    <dgm:pt modelId="{B42A88EE-5BF0-4ED3-999F-0B6FD6F49D2F}" type="pres">
      <dgm:prSet presAssocID="{FFB4FB0B-3DC4-4D51-8913-73C0FF181AB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DA34F4-C154-45A1-ABDC-B727BDF33C21}" type="pres">
      <dgm:prSet presAssocID="{FFB4FB0B-3DC4-4D51-8913-73C0FF181AB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90FEBEB-6C30-46A5-8A0D-43B0CC368B04}" type="pres">
      <dgm:prSet presAssocID="{FFB4FB0B-3DC4-4D51-8913-73C0FF181AB3}" presName="hierChild2" presStyleCnt="0"/>
      <dgm:spPr/>
    </dgm:pt>
    <dgm:pt modelId="{E8F0BBC2-B31C-4594-8861-B45058DA082C}" type="pres">
      <dgm:prSet presAssocID="{01E8C7CE-97FD-4079-AB57-247E403654C2}" presName="Name37" presStyleLbl="parChTrans1D2" presStyleIdx="0" presStyleCnt="7"/>
      <dgm:spPr/>
      <dgm:t>
        <a:bodyPr/>
        <a:lstStyle/>
        <a:p>
          <a:endParaRPr lang="en-US"/>
        </a:p>
      </dgm:t>
    </dgm:pt>
    <dgm:pt modelId="{27BFC88E-39C6-4FD7-81CE-E82A9E8DC38D}" type="pres">
      <dgm:prSet presAssocID="{C4ED855D-4F18-4718-A998-BA5B13B825FC}" presName="hierRoot2" presStyleCnt="0">
        <dgm:presLayoutVars>
          <dgm:hierBranch val="init"/>
        </dgm:presLayoutVars>
      </dgm:prSet>
      <dgm:spPr/>
    </dgm:pt>
    <dgm:pt modelId="{E895828E-8E04-46D3-BA48-4F5A536BEA94}" type="pres">
      <dgm:prSet presAssocID="{C4ED855D-4F18-4718-A998-BA5B13B825FC}" presName="rootComposite" presStyleCnt="0"/>
      <dgm:spPr/>
    </dgm:pt>
    <dgm:pt modelId="{A9E8F162-9637-49B5-B586-B3A875D1F53B}" type="pres">
      <dgm:prSet presAssocID="{C4ED855D-4F18-4718-A998-BA5B13B825FC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5D608E-EFDA-44CF-AC5A-0642B3251F51}" type="pres">
      <dgm:prSet presAssocID="{C4ED855D-4F18-4718-A998-BA5B13B825FC}" presName="rootConnector" presStyleLbl="node2" presStyleIdx="0" presStyleCnt="5"/>
      <dgm:spPr/>
      <dgm:t>
        <a:bodyPr/>
        <a:lstStyle/>
        <a:p>
          <a:endParaRPr lang="en-US"/>
        </a:p>
      </dgm:t>
    </dgm:pt>
    <dgm:pt modelId="{15B46E47-4EEE-4BD5-B2CA-187D9B47B5C9}" type="pres">
      <dgm:prSet presAssocID="{C4ED855D-4F18-4718-A998-BA5B13B825FC}" presName="hierChild4" presStyleCnt="0"/>
      <dgm:spPr/>
    </dgm:pt>
    <dgm:pt modelId="{B9A9385A-84C8-46A4-80BB-93CCD929ECAC}" type="pres">
      <dgm:prSet presAssocID="{C8A7B578-0ACD-4C2E-B23A-04A0404C7F34}" presName="Name37" presStyleLbl="parChTrans1D3" presStyleIdx="0" presStyleCnt="13"/>
      <dgm:spPr/>
      <dgm:t>
        <a:bodyPr/>
        <a:lstStyle/>
        <a:p>
          <a:endParaRPr lang="en-US"/>
        </a:p>
      </dgm:t>
    </dgm:pt>
    <dgm:pt modelId="{E53306A6-4A26-41C5-9CA4-9AAE576CC546}" type="pres">
      <dgm:prSet presAssocID="{25B36151-E494-45EF-8F40-0C0BCE37AEF0}" presName="hierRoot2" presStyleCnt="0">
        <dgm:presLayoutVars>
          <dgm:hierBranch val="init"/>
        </dgm:presLayoutVars>
      </dgm:prSet>
      <dgm:spPr/>
    </dgm:pt>
    <dgm:pt modelId="{6E78217C-0334-444B-801A-107908AA3FF3}" type="pres">
      <dgm:prSet presAssocID="{25B36151-E494-45EF-8F40-0C0BCE37AEF0}" presName="rootComposite" presStyleCnt="0"/>
      <dgm:spPr/>
    </dgm:pt>
    <dgm:pt modelId="{51741D71-3F00-42E1-A99C-82D5720D28D5}" type="pres">
      <dgm:prSet presAssocID="{25B36151-E494-45EF-8F40-0C0BCE37AEF0}" presName="rootText" presStyleLbl="node3" presStyleIdx="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F34352-AFE1-427A-9A84-E26E85169E65}" type="pres">
      <dgm:prSet presAssocID="{25B36151-E494-45EF-8F40-0C0BCE37AEF0}" presName="rootConnector" presStyleLbl="node3" presStyleIdx="0" presStyleCnt="13"/>
      <dgm:spPr/>
      <dgm:t>
        <a:bodyPr/>
        <a:lstStyle/>
        <a:p>
          <a:endParaRPr lang="en-US"/>
        </a:p>
      </dgm:t>
    </dgm:pt>
    <dgm:pt modelId="{BA76D30E-5714-494E-BEF4-611431D6BD6E}" type="pres">
      <dgm:prSet presAssocID="{25B36151-E494-45EF-8F40-0C0BCE37AEF0}" presName="hierChild4" presStyleCnt="0"/>
      <dgm:spPr/>
    </dgm:pt>
    <dgm:pt modelId="{8336A9E5-B7A4-4E57-B653-3E8B9B92E7B4}" type="pres">
      <dgm:prSet presAssocID="{25B36151-E494-45EF-8F40-0C0BCE37AEF0}" presName="hierChild5" presStyleCnt="0"/>
      <dgm:spPr/>
    </dgm:pt>
    <dgm:pt modelId="{770CB8BE-BF89-4B87-94E6-31C32A324DBB}" type="pres">
      <dgm:prSet presAssocID="{75A39D60-6142-4269-AD0E-2C6FB74637B0}" presName="Name37" presStyleLbl="parChTrans1D3" presStyleIdx="1" presStyleCnt="13"/>
      <dgm:spPr/>
      <dgm:t>
        <a:bodyPr/>
        <a:lstStyle/>
        <a:p>
          <a:endParaRPr lang="en-US"/>
        </a:p>
      </dgm:t>
    </dgm:pt>
    <dgm:pt modelId="{DFB9755B-13C3-4FBB-9DE4-5346DB4A5A0B}" type="pres">
      <dgm:prSet presAssocID="{5E99E195-F066-4F8A-8221-A387AFCA5193}" presName="hierRoot2" presStyleCnt="0">
        <dgm:presLayoutVars>
          <dgm:hierBranch val="init"/>
        </dgm:presLayoutVars>
      </dgm:prSet>
      <dgm:spPr/>
    </dgm:pt>
    <dgm:pt modelId="{9A44F2A4-28D0-4526-A785-59017803D944}" type="pres">
      <dgm:prSet presAssocID="{5E99E195-F066-4F8A-8221-A387AFCA5193}" presName="rootComposite" presStyleCnt="0"/>
      <dgm:spPr/>
    </dgm:pt>
    <dgm:pt modelId="{EE9BC002-52F1-4CEA-9764-2D10667FA46B}" type="pres">
      <dgm:prSet presAssocID="{5E99E195-F066-4F8A-8221-A387AFCA5193}" presName="rootText" presStyleLbl="node3" presStyleIdx="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0701AD-88E7-4ACB-A2EF-66D8BFACFD5D}" type="pres">
      <dgm:prSet presAssocID="{5E99E195-F066-4F8A-8221-A387AFCA5193}" presName="rootConnector" presStyleLbl="node3" presStyleIdx="1" presStyleCnt="13"/>
      <dgm:spPr/>
      <dgm:t>
        <a:bodyPr/>
        <a:lstStyle/>
        <a:p>
          <a:endParaRPr lang="en-US"/>
        </a:p>
      </dgm:t>
    </dgm:pt>
    <dgm:pt modelId="{3B41B889-513D-4975-BE82-246B7EA64097}" type="pres">
      <dgm:prSet presAssocID="{5E99E195-F066-4F8A-8221-A387AFCA5193}" presName="hierChild4" presStyleCnt="0"/>
      <dgm:spPr/>
    </dgm:pt>
    <dgm:pt modelId="{DF3D6FE6-303B-4652-B70E-91AD68E85751}" type="pres">
      <dgm:prSet presAssocID="{5E99E195-F066-4F8A-8221-A387AFCA5193}" presName="hierChild5" presStyleCnt="0"/>
      <dgm:spPr/>
    </dgm:pt>
    <dgm:pt modelId="{957CFEF0-E8A7-4D38-8D3F-ADE4FE58859E}" type="pres">
      <dgm:prSet presAssocID="{63CEA2F9-CD56-4396-9901-DAEEFE25D0AB}" presName="Name37" presStyleLbl="parChTrans1D3" presStyleIdx="2" presStyleCnt="13"/>
      <dgm:spPr/>
      <dgm:t>
        <a:bodyPr/>
        <a:lstStyle/>
        <a:p>
          <a:endParaRPr lang="en-US"/>
        </a:p>
      </dgm:t>
    </dgm:pt>
    <dgm:pt modelId="{96DC1BCB-8BD5-44C5-BEFD-79A72C709065}" type="pres">
      <dgm:prSet presAssocID="{B0143025-DF5F-4369-91E5-079C4F0AF3F9}" presName="hierRoot2" presStyleCnt="0">
        <dgm:presLayoutVars>
          <dgm:hierBranch val="init"/>
        </dgm:presLayoutVars>
      </dgm:prSet>
      <dgm:spPr/>
    </dgm:pt>
    <dgm:pt modelId="{85D22047-818C-4380-97B8-06D2343D8EBA}" type="pres">
      <dgm:prSet presAssocID="{B0143025-DF5F-4369-91E5-079C4F0AF3F9}" presName="rootComposite" presStyleCnt="0"/>
      <dgm:spPr/>
    </dgm:pt>
    <dgm:pt modelId="{E604A848-ED4E-460A-8B56-0730BCE6A2A4}" type="pres">
      <dgm:prSet presAssocID="{B0143025-DF5F-4369-91E5-079C4F0AF3F9}" presName="rootText" presStyleLbl="node3" presStyleIdx="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8F6773-70E3-4558-8FE3-EF33C91657CA}" type="pres">
      <dgm:prSet presAssocID="{B0143025-DF5F-4369-91E5-079C4F0AF3F9}" presName="rootConnector" presStyleLbl="node3" presStyleIdx="2" presStyleCnt="13"/>
      <dgm:spPr/>
      <dgm:t>
        <a:bodyPr/>
        <a:lstStyle/>
        <a:p>
          <a:endParaRPr lang="en-US"/>
        </a:p>
      </dgm:t>
    </dgm:pt>
    <dgm:pt modelId="{86BDA13F-01A9-43FB-A2B8-01A175A729C3}" type="pres">
      <dgm:prSet presAssocID="{B0143025-DF5F-4369-91E5-079C4F0AF3F9}" presName="hierChild4" presStyleCnt="0"/>
      <dgm:spPr/>
    </dgm:pt>
    <dgm:pt modelId="{5E56EBD3-1178-462B-AEDD-0838CF369709}" type="pres">
      <dgm:prSet presAssocID="{B0143025-DF5F-4369-91E5-079C4F0AF3F9}" presName="hierChild5" presStyleCnt="0"/>
      <dgm:spPr/>
    </dgm:pt>
    <dgm:pt modelId="{6BF869A9-DA4B-4CBC-8516-9CB4790A7663}" type="pres">
      <dgm:prSet presAssocID="{C4ED855D-4F18-4718-A998-BA5B13B825FC}" presName="hierChild5" presStyleCnt="0"/>
      <dgm:spPr/>
    </dgm:pt>
    <dgm:pt modelId="{C6C0D003-DC2C-4CBC-A78E-E2DDCC92762F}" type="pres">
      <dgm:prSet presAssocID="{A86F7DC5-196D-4223-9F3B-9A5277EAF786}" presName="Name37" presStyleLbl="parChTrans1D2" presStyleIdx="1" presStyleCnt="7"/>
      <dgm:spPr/>
      <dgm:t>
        <a:bodyPr/>
        <a:lstStyle/>
        <a:p>
          <a:endParaRPr lang="en-US"/>
        </a:p>
      </dgm:t>
    </dgm:pt>
    <dgm:pt modelId="{A0E986E6-27B2-47B2-9695-28BB9ED1948D}" type="pres">
      <dgm:prSet presAssocID="{882FB2C8-DBA4-4455-B65B-3345807A3F8E}" presName="hierRoot2" presStyleCnt="0">
        <dgm:presLayoutVars>
          <dgm:hierBranch val="init"/>
        </dgm:presLayoutVars>
      </dgm:prSet>
      <dgm:spPr/>
    </dgm:pt>
    <dgm:pt modelId="{A04756D0-B048-45E9-8BD1-15E1F65752AB}" type="pres">
      <dgm:prSet presAssocID="{882FB2C8-DBA4-4455-B65B-3345807A3F8E}" presName="rootComposite" presStyleCnt="0"/>
      <dgm:spPr/>
    </dgm:pt>
    <dgm:pt modelId="{1EADBC13-C022-4746-AEE4-C4E372E1C1F4}" type="pres">
      <dgm:prSet presAssocID="{882FB2C8-DBA4-4455-B65B-3345807A3F8E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24DB36-AD30-4630-AC31-610ECB253B73}" type="pres">
      <dgm:prSet presAssocID="{882FB2C8-DBA4-4455-B65B-3345807A3F8E}" presName="rootConnector" presStyleLbl="node2" presStyleIdx="1" presStyleCnt="5"/>
      <dgm:spPr/>
      <dgm:t>
        <a:bodyPr/>
        <a:lstStyle/>
        <a:p>
          <a:endParaRPr lang="en-US"/>
        </a:p>
      </dgm:t>
    </dgm:pt>
    <dgm:pt modelId="{82206311-3D07-4EFD-9378-3525C3BE1A8E}" type="pres">
      <dgm:prSet presAssocID="{882FB2C8-DBA4-4455-B65B-3345807A3F8E}" presName="hierChild4" presStyleCnt="0"/>
      <dgm:spPr/>
    </dgm:pt>
    <dgm:pt modelId="{45EC11DC-144A-4338-8E92-2DDF08C0D41A}" type="pres">
      <dgm:prSet presAssocID="{64B19853-0A69-4558-AD44-6D3697CF091F}" presName="Name37" presStyleLbl="parChTrans1D3" presStyleIdx="3" presStyleCnt="13"/>
      <dgm:spPr/>
      <dgm:t>
        <a:bodyPr/>
        <a:lstStyle/>
        <a:p>
          <a:endParaRPr lang="en-US"/>
        </a:p>
      </dgm:t>
    </dgm:pt>
    <dgm:pt modelId="{64B552F5-F297-4703-95ED-2AA72A12AA56}" type="pres">
      <dgm:prSet presAssocID="{2E716417-FCCE-4230-A5C0-52A7CE71FA5F}" presName="hierRoot2" presStyleCnt="0">
        <dgm:presLayoutVars>
          <dgm:hierBranch val="init"/>
        </dgm:presLayoutVars>
      </dgm:prSet>
      <dgm:spPr/>
    </dgm:pt>
    <dgm:pt modelId="{05FBB452-04A9-4CC5-B15B-2BBB6420831D}" type="pres">
      <dgm:prSet presAssocID="{2E716417-FCCE-4230-A5C0-52A7CE71FA5F}" presName="rootComposite" presStyleCnt="0"/>
      <dgm:spPr/>
    </dgm:pt>
    <dgm:pt modelId="{D00FC9BA-5BEC-4174-B45B-AC010CB5A61E}" type="pres">
      <dgm:prSet presAssocID="{2E716417-FCCE-4230-A5C0-52A7CE71FA5F}" presName="rootText" presStyleLbl="node3" presStyleIdx="3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BD553C-4ABD-43B4-8AB4-DC108EC30282}" type="pres">
      <dgm:prSet presAssocID="{2E716417-FCCE-4230-A5C0-52A7CE71FA5F}" presName="rootConnector" presStyleLbl="node3" presStyleIdx="3" presStyleCnt="13"/>
      <dgm:spPr/>
      <dgm:t>
        <a:bodyPr/>
        <a:lstStyle/>
        <a:p>
          <a:endParaRPr lang="en-US"/>
        </a:p>
      </dgm:t>
    </dgm:pt>
    <dgm:pt modelId="{26E57F5B-3D1F-4F5C-9B85-762781E9EE73}" type="pres">
      <dgm:prSet presAssocID="{2E716417-FCCE-4230-A5C0-52A7CE71FA5F}" presName="hierChild4" presStyleCnt="0"/>
      <dgm:spPr/>
    </dgm:pt>
    <dgm:pt modelId="{C4D90B1E-6E1E-4C9A-A9BA-F0637E69509E}" type="pres">
      <dgm:prSet presAssocID="{2E716417-FCCE-4230-A5C0-52A7CE71FA5F}" presName="hierChild5" presStyleCnt="0"/>
      <dgm:spPr/>
    </dgm:pt>
    <dgm:pt modelId="{0C09A2F3-F3A9-4B06-BB6B-9EE376C114EF}" type="pres">
      <dgm:prSet presAssocID="{1134F1B0-FDCE-45A6-8977-B7E093E370FF}" presName="Name37" presStyleLbl="parChTrans1D3" presStyleIdx="4" presStyleCnt="13"/>
      <dgm:spPr/>
      <dgm:t>
        <a:bodyPr/>
        <a:lstStyle/>
        <a:p>
          <a:endParaRPr lang="en-US"/>
        </a:p>
      </dgm:t>
    </dgm:pt>
    <dgm:pt modelId="{DF8351BA-301B-4E12-9155-E00437A14E40}" type="pres">
      <dgm:prSet presAssocID="{7C04D128-DA72-4D28-8D5A-4121E74CFAA5}" presName="hierRoot2" presStyleCnt="0">
        <dgm:presLayoutVars>
          <dgm:hierBranch val="init"/>
        </dgm:presLayoutVars>
      </dgm:prSet>
      <dgm:spPr/>
    </dgm:pt>
    <dgm:pt modelId="{CB2668F8-8332-434D-9E9A-9B99A862B321}" type="pres">
      <dgm:prSet presAssocID="{7C04D128-DA72-4D28-8D5A-4121E74CFAA5}" presName="rootComposite" presStyleCnt="0"/>
      <dgm:spPr/>
    </dgm:pt>
    <dgm:pt modelId="{B930D59E-8978-45C6-8D39-AF466F1ECD25}" type="pres">
      <dgm:prSet presAssocID="{7C04D128-DA72-4D28-8D5A-4121E74CFAA5}" presName="rootText" presStyleLbl="node3" presStyleIdx="4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C6E33E-345A-4C89-8391-83F493C5A40F}" type="pres">
      <dgm:prSet presAssocID="{7C04D128-DA72-4D28-8D5A-4121E74CFAA5}" presName="rootConnector" presStyleLbl="node3" presStyleIdx="4" presStyleCnt="13"/>
      <dgm:spPr/>
      <dgm:t>
        <a:bodyPr/>
        <a:lstStyle/>
        <a:p>
          <a:endParaRPr lang="en-US"/>
        </a:p>
      </dgm:t>
    </dgm:pt>
    <dgm:pt modelId="{2FF7AE71-4557-4793-8655-E1F138F769ED}" type="pres">
      <dgm:prSet presAssocID="{7C04D128-DA72-4D28-8D5A-4121E74CFAA5}" presName="hierChild4" presStyleCnt="0"/>
      <dgm:spPr/>
    </dgm:pt>
    <dgm:pt modelId="{1A80C857-761B-49BE-8AAD-08D489AFC0E3}" type="pres">
      <dgm:prSet presAssocID="{7C04D128-DA72-4D28-8D5A-4121E74CFAA5}" presName="hierChild5" presStyleCnt="0"/>
      <dgm:spPr/>
    </dgm:pt>
    <dgm:pt modelId="{D89862EB-BD9A-478F-BBFC-B606EA510AA3}" type="pres">
      <dgm:prSet presAssocID="{882FB2C8-DBA4-4455-B65B-3345807A3F8E}" presName="hierChild5" presStyleCnt="0"/>
      <dgm:spPr/>
    </dgm:pt>
    <dgm:pt modelId="{2E58F290-8714-42BA-B0D9-B568BC31270C}" type="pres">
      <dgm:prSet presAssocID="{091BEE73-40E3-4FBE-94E1-091358641D84}" presName="Name37" presStyleLbl="parChTrans1D2" presStyleIdx="2" presStyleCnt="7"/>
      <dgm:spPr/>
      <dgm:t>
        <a:bodyPr/>
        <a:lstStyle/>
        <a:p>
          <a:endParaRPr lang="en-US"/>
        </a:p>
      </dgm:t>
    </dgm:pt>
    <dgm:pt modelId="{1F000661-6861-4708-A81C-CF122EDBE7FA}" type="pres">
      <dgm:prSet presAssocID="{B0900D74-9F97-49F8-AF07-A4CCA2C83BFF}" presName="hierRoot2" presStyleCnt="0">
        <dgm:presLayoutVars>
          <dgm:hierBranch val="init"/>
        </dgm:presLayoutVars>
      </dgm:prSet>
      <dgm:spPr/>
    </dgm:pt>
    <dgm:pt modelId="{1D1050D6-601B-4ECB-8333-EB11DECB5554}" type="pres">
      <dgm:prSet presAssocID="{B0900D74-9F97-49F8-AF07-A4CCA2C83BFF}" presName="rootComposite" presStyleCnt="0"/>
      <dgm:spPr/>
    </dgm:pt>
    <dgm:pt modelId="{D1508613-77EE-49E5-893E-FB039EC89AD7}" type="pres">
      <dgm:prSet presAssocID="{B0900D74-9F97-49F8-AF07-A4CCA2C83BF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3CC6FA-254F-4483-8672-B062B2232CB9}" type="pres">
      <dgm:prSet presAssocID="{B0900D74-9F97-49F8-AF07-A4CCA2C83BFF}" presName="rootConnector" presStyleLbl="node2" presStyleIdx="2" presStyleCnt="5"/>
      <dgm:spPr/>
      <dgm:t>
        <a:bodyPr/>
        <a:lstStyle/>
        <a:p>
          <a:endParaRPr lang="en-US"/>
        </a:p>
      </dgm:t>
    </dgm:pt>
    <dgm:pt modelId="{0C5F11CF-3D7A-433C-8953-EA93BF2523AE}" type="pres">
      <dgm:prSet presAssocID="{B0900D74-9F97-49F8-AF07-A4CCA2C83BFF}" presName="hierChild4" presStyleCnt="0"/>
      <dgm:spPr/>
    </dgm:pt>
    <dgm:pt modelId="{01D05BF3-D405-40E0-805D-AF510DAA0F7A}" type="pres">
      <dgm:prSet presAssocID="{18C2D4AF-B4D5-451D-8551-6AD88FB25142}" presName="Name37" presStyleLbl="parChTrans1D3" presStyleIdx="5" presStyleCnt="13"/>
      <dgm:spPr/>
      <dgm:t>
        <a:bodyPr/>
        <a:lstStyle/>
        <a:p>
          <a:endParaRPr lang="en-US"/>
        </a:p>
      </dgm:t>
    </dgm:pt>
    <dgm:pt modelId="{210F10FA-2A05-4FD9-9949-52BF7AF65B73}" type="pres">
      <dgm:prSet presAssocID="{AFA4F4F7-C68F-49D6-934A-87D209D91CD2}" presName="hierRoot2" presStyleCnt="0">
        <dgm:presLayoutVars>
          <dgm:hierBranch val="init"/>
        </dgm:presLayoutVars>
      </dgm:prSet>
      <dgm:spPr/>
    </dgm:pt>
    <dgm:pt modelId="{8934A0DB-2273-4F0F-9B63-1C766183B7E0}" type="pres">
      <dgm:prSet presAssocID="{AFA4F4F7-C68F-49D6-934A-87D209D91CD2}" presName="rootComposite" presStyleCnt="0"/>
      <dgm:spPr/>
    </dgm:pt>
    <dgm:pt modelId="{942EA15C-27CE-49C5-8DE3-A10D6C259CA2}" type="pres">
      <dgm:prSet presAssocID="{AFA4F4F7-C68F-49D6-934A-87D209D91CD2}" presName="rootText" presStyleLbl="node3" presStyleIdx="5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C31063-3A0A-4289-AF08-80F2E5031139}" type="pres">
      <dgm:prSet presAssocID="{AFA4F4F7-C68F-49D6-934A-87D209D91CD2}" presName="rootConnector" presStyleLbl="node3" presStyleIdx="5" presStyleCnt="13"/>
      <dgm:spPr/>
      <dgm:t>
        <a:bodyPr/>
        <a:lstStyle/>
        <a:p>
          <a:endParaRPr lang="en-US"/>
        </a:p>
      </dgm:t>
    </dgm:pt>
    <dgm:pt modelId="{95432F75-29B5-4B81-986E-499AB9BA0393}" type="pres">
      <dgm:prSet presAssocID="{AFA4F4F7-C68F-49D6-934A-87D209D91CD2}" presName="hierChild4" presStyleCnt="0"/>
      <dgm:spPr/>
    </dgm:pt>
    <dgm:pt modelId="{87C28272-E12D-4820-9586-60B07D0C1B25}" type="pres">
      <dgm:prSet presAssocID="{AFA4F4F7-C68F-49D6-934A-87D209D91CD2}" presName="hierChild5" presStyleCnt="0"/>
      <dgm:spPr/>
    </dgm:pt>
    <dgm:pt modelId="{324C54AB-32FA-4FCF-AC73-24E54E4ED494}" type="pres">
      <dgm:prSet presAssocID="{C1FE630C-24E1-4218-A6D3-8B390879157C}" presName="Name37" presStyleLbl="parChTrans1D3" presStyleIdx="6" presStyleCnt="13"/>
      <dgm:spPr/>
      <dgm:t>
        <a:bodyPr/>
        <a:lstStyle/>
        <a:p>
          <a:endParaRPr lang="en-US"/>
        </a:p>
      </dgm:t>
    </dgm:pt>
    <dgm:pt modelId="{5E9DC841-B128-4894-8047-CC8BC9BCF724}" type="pres">
      <dgm:prSet presAssocID="{DE37194A-6841-49C6-80D8-B183F3E86BF2}" presName="hierRoot2" presStyleCnt="0">
        <dgm:presLayoutVars>
          <dgm:hierBranch val="init"/>
        </dgm:presLayoutVars>
      </dgm:prSet>
      <dgm:spPr/>
    </dgm:pt>
    <dgm:pt modelId="{D4B21811-7A1E-443D-AEF5-723F005A474F}" type="pres">
      <dgm:prSet presAssocID="{DE37194A-6841-49C6-80D8-B183F3E86BF2}" presName="rootComposite" presStyleCnt="0"/>
      <dgm:spPr/>
    </dgm:pt>
    <dgm:pt modelId="{7A18DA94-CE93-4FBE-9761-678756053CA0}" type="pres">
      <dgm:prSet presAssocID="{DE37194A-6841-49C6-80D8-B183F3E86BF2}" presName="rootText" presStyleLbl="node3" presStyleIdx="6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74E192-42DB-4146-87FC-159B2E3341CC}" type="pres">
      <dgm:prSet presAssocID="{DE37194A-6841-49C6-80D8-B183F3E86BF2}" presName="rootConnector" presStyleLbl="node3" presStyleIdx="6" presStyleCnt="13"/>
      <dgm:spPr/>
      <dgm:t>
        <a:bodyPr/>
        <a:lstStyle/>
        <a:p>
          <a:endParaRPr lang="en-US"/>
        </a:p>
      </dgm:t>
    </dgm:pt>
    <dgm:pt modelId="{53012339-9ED5-4868-9B8D-5096A6D830BA}" type="pres">
      <dgm:prSet presAssocID="{DE37194A-6841-49C6-80D8-B183F3E86BF2}" presName="hierChild4" presStyleCnt="0"/>
      <dgm:spPr/>
    </dgm:pt>
    <dgm:pt modelId="{0B7A3467-9624-4F72-B26C-12441863D2A1}" type="pres">
      <dgm:prSet presAssocID="{DE37194A-6841-49C6-80D8-B183F3E86BF2}" presName="hierChild5" presStyleCnt="0"/>
      <dgm:spPr/>
    </dgm:pt>
    <dgm:pt modelId="{0DF9CB3D-B516-45DA-87EE-9AC73FF9ED85}" type="pres">
      <dgm:prSet presAssocID="{C977F9C6-9C84-4917-A6A0-AAA0A166E694}" presName="Name37" presStyleLbl="parChTrans1D3" presStyleIdx="7" presStyleCnt="13"/>
      <dgm:spPr/>
      <dgm:t>
        <a:bodyPr/>
        <a:lstStyle/>
        <a:p>
          <a:endParaRPr lang="en-US"/>
        </a:p>
      </dgm:t>
    </dgm:pt>
    <dgm:pt modelId="{E9A0D28C-3EF0-4C8E-A304-1F13058E2E1B}" type="pres">
      <dgm:prSet presAssocID="{7CCDF018-B111-4579-95EA-7D79DAC37220}" presName="hierRoot2" presStyleCnt="0">
        <dgm:presLayoutVars>
          <dgm:hierBranch val="init"/>
        </dgm:presLayoutVars>
      </dgm:prSet>
      <dgm:spPr/>
    </dgm:pt>
    <dgm:pt modelId="{B16C9231-A204-431E-A2D6-24810623F942}" type="pres">
      <dgm:prSet presAssocID="{7CCDF018-B111-4579-95EA-7D79DAC37220}" presName="rootComposite" presStyleCnt="0"/>
      <dgm:spPr/>
    </dgm:pt>
    <dgm:pt modelId="{5948204B-81F3-49A2-A5BE-684A741A427D}" type="pres">
      <dgm:prSet presAssocID="{7CCDF018-B111-4579-95EA-7D79DAC37220}" presName="rootText" presStyleLbl="node3" presStyleIdx="7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AB2337-89DE-4F9F-9E16-304D5D8EF419}" type="pres">
      <dgm:prSet presAssocID="{7CCDF018-B111-4579-95EA-7D79DAC37220}" presName="rootConnector" presStyleLbl="node3" presStyleIdx="7" presStyleCnt="13"/>
      <dgm:spPr/>
      <dgm:t>
        <a:bodyPr/>
        <a:lstStyle/>
        <a:p>
          <a:endParaRPr lang="en-US"/>
        </a:p>
      </dgm:t>
    </dgm:pt>
    <dgm:pt modelId="{18E7B758-7626-4242-928D-33360328EB3F}" type="pres">
      <dgm:prSet presAssocID="{7CCDF018-B111-4579-95EA-7D79DAC37220}" presName="hierChild4" presStyleCnt="0"/>
      <dgm:spPr/>
    </dgm:pt>
    <dgm:pt modelId="{9BFB4729-6C4B-44BE-A487-7BB30B502B80}" type="pres">
      <dgm:prSet presAssocID="{7CCDF018-B111-4579-95EA-7D79DAC37220}" presName="hierChild5" presStyleCnt="0"/>
      <dgm:spPr/>
    </dgm:pt>
    <dgm:pt modelId="{617A96BA-80C6-4217-B3C8-CDD3D3E90B6A}" type="pres">
      <dgm:prSet presAssocID="{B0900D74-9F97-49F8-AF07-A4CCA2C83BFF}" presName="hierChild5" presStyleCnt="0"/>
      <dgm:spPr/>
    </dgm:pt>
    <dgm:pt modelId="{F1EB8F02-556F-4BA2-B55A-B7E048084643}" type="pres">
      <dgm:prSet presAssocID="{08830ED6-4B8D-4ACD-909B-3F69541EB917}" presName="Name37" presStyleLbl="parChTrans1D2" presStyleIdx="3" presStyleCnt="7"/>
      <dgm:spPr/>
      <dgm:t>
        <a:bodyPr/>
        <a:lstStyle/>
        <a:p>
          <a:endParaRPr lang="en-US"/>
        </a:p>
      </dgm:t>
    </dgm:pt>
    <dgm:pt modelId="{62AAA4AE-C3AC-49C8-9216-B2ADA0F95077}" type="pres">
      <dgm:prSet presAssocID="{171724C7-E314-45F6-AF01-1139CC9CE362}" presName="hierRoot2" presStyleCnt="0">
        <dgm:presLayoutVars>
          <dgm:hierBranch val="init"/>
        </dgm:presLayoutVars>
      </dgm:prSet>
      <dgm:spPr/>
    </dgm:pt>
    <dgm:pt modelId="{258085FA-11CB-4A19-94BD-A50F34D46C35}" type="pres">
      <dgm:prSet presAssocID="{171724C7-E314-45F6-AF01-1139CC9CE362}" presName="rootComposite" presStyleCnt="0"/>
      <dgm:spPr/>
    </dgm:pt>
    <dgm:pt modelId="{5B9659CE-C534-4D1F-8BE7-152358CEA89D}" type="pres">
      <dgm:prSet presAssocID="{171724C7-E314-45F6-AF01-1139CC9CE362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DCF97D-99B6-4727-BF10-E306790860F8}" type="pres">
      <dgm:prSet presAssocID="{171724C7-E314-45F6-AF01-1139CC9CE362}" presName="rootConnector" presStyleLbl="node2" presStyleIdx="3" presStyleCnt="5"/>
      <dgm:spPr/>
      <dgm:t>
        <a:bodyPr/>
        <a:lstStyle/>
        <a:p>
          <a:endParaRPr lang="en-US"/>
        </a:p>
      </dgm:t>
    </dgm:pt>
    <dgm:pt modelId="{3887C19B-8529-454D-BD46-EBBE34820EF1}" type="pres">
      <dgm:prSet presAssocID="{171724C7-E314-45F6-AF01-1139CC9CE362}" presName="hierChild4" presStyleCnt="0"/>
      <dgm:spPr/>
    </dgm:pt>
    <dgm:pt modelId="{3CDF223F-40C0-4FC5-AB30-196D568DC151}" type="pres">
      <dgm:prSet presAssocID="{E573751A-7D22-40C8-9891-9888AEEA7EFC}" presName="Name37" presStyleLbl="parChTrans1D3" presStyleIdx="8" presStyleCnt="13"/>
      <dgm:spPr/>
      <dgm:t>
        <a:bodyPr/>
        <a:lstStyle/>
        <a:p>
          <a:endParaRPr lang="en-US"/>
        </a:p>
      </dgm:t>
    </dgm:pt>
    <dgm:pt modelId="{16B1321C-F297-4C71-85A5-A2A4BDCE93A1}" type="pres">
      <dgm:prSet presAssocID="{1DDB9D69-34A2-47A8-BEE4-A146FABC37BD}" presName="hierRoot2" presStyleCnt="0">
        <dgm:presLayoutVars>
          <dgm:hierBranch val="init"/>
        </dgm:presLayoutVars>
      </dgm:prSet>
      <dgm:spPr/>
    </dgm:pt>
    <dgm:pt modelId="{15AB5DBB-EC11-4C48-B1DB-FF82BC90A6F4}" type="pres">
      <dgm:prSet presAssocID="{1DDB9D69-34A2-47A8-BEE4-A146FABC37BD}" presName="rootComposite" presStyleCnt="0"/>
      <dgm:spPr/>
    </dgm:pt>
    <dgm:pt modelId="{5CE4A911-2792-44ED-B06D-0A2C0557B5EE}" type="pres">
      <dgm:prSet presAssocID="{1DDB9D69-34A2-47A8-BEE4-A146FABC37BD}" presName="rootText" presStyleLbl="node3" presStyleIdx="8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DBCC1B-EAB4-4B51-BD8E-65C6917EEF57}" type="pres">
      <dgm:prSet presAssocID="{1DDB9D69-34A2-47A8-BEE4-A146FABC37BD}" presName="rootConnector" presStyleLbl="node3" presStyleIdx="8" presStyleCnt="13"/>
      <dgm:spPr/>
      <dgm:t>
        <a:bodyPr/>
        <a:lstStyle/>
        <a:p>
          <a:endParaRPr lang="en-US"/>
        </a:p>
      </dgm:t>
    </dgm:pt>
    <dgm:pt modelId="{111A346C-C52E-4BA2-ABFA-BAEB3C41D512}" type="pres">
      <dgm:prSet presAssocID="{1DDB9D69-34A2-47A8-BEE4-A146FABC37BD}" presName="hierChild4" presStyleCnt="0"/>
      <dgm:spPr/>
    </dgm:pt>
    <dgm:pt modelId="{7AD48F32-13DA-42C5-8AB1-84F2C79AC66B}" type="pres">
      <dgm:prSet presAssocID="{1DDB9D69-34A2-47A8-BEE4-A146FABC37BD}" presName="hierChild5" presStyleCnt="0"/>
      <dgm:spPr/>
    </dgm:pt>
    <dgm:pt modelId="{7DF50C2C-5CA7-4845-8264-2BB580B8C757}" type="pres">
      <dgm:prSet presAssocID="{948DDB80-970E-48FA-A7EC-56F194DED1F4}" presName="Name37" presStyleLbl="parChTrans1D3" presStyleIdx="9" presStyleCnt="13"/>
      <dgm:spPr/>
      <dgm:t>
        <a:bodyPr/>
        <a:lstStyle/>
        <a:p>
          <a:endParaRPr lang="en-US"/>
        </a:p>
      </dgm:t>
    </dgm:pt>
    <dgm:pt modelId="{7E78C934-8833-4A2B-B8BF-1124BA5AB03A}" type="pres">
      <dgm:prSet presAssocID="{F31F1006-653F-42AB-B832-D51D44AC1ECD}" presName="hierRoot2" presStyleCnt="0">
        <dgm:presLayoutVars>
          <dgm:hierBranch val="init"/>
        </dgm:presLayoutVars>
      </dgm:prSet>
      <dgm:spPr/>
    </dgm:pt>
    <dgm:pt modelId="{5D392FF9-05E1-4DCD-9E1F-EF1518A69246}" type="pres">
      <dgm:prSet presAssocID="{F31F1006-653F-42AB-B832-D51D44AC1ECD}" presName="rootComposite" presStyleCnt="0"/>
      <dgm:spPr/>
    </dgm:pt>
    <dgm:pt modelId="{66EB9501-BC84-4978-86A6-D05ADF559E8A}" type="pres">
      <dgm:prSet presAssocID="{F31F1006-653F-42AB-B832-D51D44AC1ECD}" presName="rootText" presStyleLbl="node3" presStyleIdx="9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2A3E03-91E6-4417-84D0-C936296D1878}" type="pres">
      <dgm:prSet presAssocID="{F31F1006-653F-42AB-B832-D51D44AC1ECD}" presName="rootConnector" presStyleLbl="node3" presStyleIdx="9" presStyleCnt="13"/>
      <dgm:spPr/>
      <dgm:t>
        <a:bodyPr/>
        <a:lstStyle/>
        <a:p>
          <a:endParaRPr lang="en-US"/>
        </a:p>
      </dgm:t>
    </dgm:pt>
    <dgm:pt modelId="{881C7144-FA6D-4779-87EE-4D86EECFE193}" type="pres">
      <dgm:prSet presAssocID="{F31F1006-653F-42AB-B832-D51D44AC1ECD}" presName="hierChild4" presStyleCnt="0"/>
      <dgm:spPr/>
    </dgm:pt>
    <dgm:pt modelId="{2F2B5D9A-B3D7-44DD-9870-D41FE7E602AF}" type="pres">
      <dgm:prSet presAssocID="{F31F1006-653F-42AB-B832-D51D44AC1ECD}" presName="hierChild5" presStyleCnt="0"/>
      <dgm:spPr/>
    </dgm:pt>
    <dgm:pt modelId="{E78F2AAA-B410-4A7C-B09D-6018DCFC4716}" type="pres">
      <dgm:prSet presAssocID="{171724C7-E314-45F6-AF01-1139CC9CE362}" presName="hierChild5" presStyleCnt="0"/>
      <dgm:spPr/>
    </dgm:pt>
    <dgm:pt modelId="{B7A3A1A0-71E5-4048-906A-55216D073F47}" type="pres">
      <dgm:prSet presAssocID="{7BE34FC8-AA38-48F5-910E-B368CAFE3161}" presName="Name37" presStyleLbl="parChTrans1D2" presStyleIdx="4" presStyleCnt="7"/>
      <dgm:spPr/>
      <dgm:t>
        <a:bodyPr/>
        <a:lstStyle/>
        <a:p>
          <a:endParaRPr lang="en-US"/>
        </a:p>
      </dgm:t>
    </dgm:pt>
    <dgm:pt modelId="{249BF6E8-E9A1-4C4D-81A6-9DF633237B1F}" type="pres">
      <dgm:prSet presAssocID="{81150EE4-EC1A-4AEF-8159-F2927E8D1938}" presName="hierRoot2" presStyleCnt="0">
        <dgm:presLayoutVars>
          <dgm:hierBranch val="init"/>
        </dgm:presLayoutVars>
      </dgm:prSet>
      <dgm:spPr/>
    </dgm:pt>
    <dgm:pt modelId="{1C69A3E8-F49E-4A5D-AFC0-447020C098F6}" type="pres">
      <dgm:prSet presAssocID="{81150EE4-EC1A-4AEF-8159-F2927E8D1938}" presName="rootComposite" presStyleCnt="0"/>
      <dgm:spPr/>
    </dgm:pt>
    <dgm:pt modelId="{57A20D4E-9082-4A4F-9CBF-C621CCB4E888}" type="pres">
      <dgm:prSet presAssocID="{81150EE4-EC1A-4AEF-8159-F2927E8D1938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B612B6-D6EF-4732-81A3-F00FD811D9D0}" type="pres">
      <dgm:prSet presAssocID="{81150EE4-EC1A-4AEF-8159-F2927E8D1938}" presName="rootConnector" presStyleLbl="node2" presStyleIdx="4" presStyleCnt="5"/>
      <dgm:spPr/>
      <dgm:t>
        <a:bodyPr/>
        <a:lstStyle/>
        <a:p>
          <a:endParaRPr lang="en-US"/>
        </a:p>
      </dgm:t>
    </dgm:pt>
    <dgm:pt modelId="{37B9E122-9C53-4E2B-92C8-F25352D38E7D}" type="pres">
      <dgm:prSet presAssocID="{81150EE4-EC1A-4AEF-8159-F2927E8D1938}" presName="hierChild4" presStyleCnt="0"/>
      <dgm:spPr/>
    </dgm:pt>
    <dgm:pt modelId="{EE9C8F69-CE1D-4A8C-AE4A-66F2E500B474}" type="pres">
      <dgm:prSet presAssocID="{2C0DC24B-72FC-4E1B-B8D9-EC0AF10752B9}" presName="Name37" presStyleLbl="parChTrans1D3" presStyleIdx="10" presStyleCnt="13"/>
      <dgm:spPr/>
      <dgm:t>
        <a:bodyPr/>
        <a:lstStyle/>
        <a:p>
          <a:endParaRPr lang="en-US"/>
        </a:p>
      </dgm:t>
    </dgm:pt>
    <dgm:pt modelId="{9552CA21-7727-4D52-8428-1B4584EF0383}" type="pres">
      <dgm:prSet presAssocID="{FA272730-321D-40A5-9C73-0DF7CDC118EC}" presName="hierRoot2" presStyleCnt="0">
        <dgm:presLayoutVars>
          <dgm:hierBranch val="init"/>
        </dgm:presLayoutVars>
      </dgm:prSet>
      <dgm:spPr/>
    </dgm:pt>
    <dgm:pt modelId="{E6B26CF9-04BB-4A24-B816-3A5A496F192D}" type="pres">
      <dgm:prSet presAssocID="{FA272730-321D-40A5-9C73-0DF7CDC118EC}" presName="rootComposite" presStyleCnt="0"/>
      <dgm:spPr/>
    </dgm:pt>
    <dgm:pt modelId="{9988FFBA-496A-4A31-BC9D-ED2435942F64}" type="pres">
      <dgm:prSet presAssocID="{FA272730-321D-40A5-9C73-0DF7CDC118EC}" presName="rootText" presStyleLbl="node3" presStyleIdx="1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78F7ED-6D48-4CA6-8866-74904CF07A12}" type="pres">
      <dgm:prSet presAssocID="{FA272730-321D-40A5-9C73-0DF7CDC118EC}" presName="rootConnector" presStyleLbl="node3" presStyleIdx="10" presStyleCnt="13"/>
      <dgm:spPr/>
      <dgm:t>
        <a:bodyPr/>
        <a:lstStyle/>
        <a:p>
          <a:endParaRPr lang="en-US"/>
        </a:p>
      </dgm:t>
    </dgm:pt>
    <dgm:pt modelId="{25A17306-EFB9-41AB-99AD-746CF8C5AE94}" type="pres">
      <dgm:prSet presAssocID="{FA272730-321D-40A5-9C73-0DF7CDC118EC}" presName="hierChild4" presStyleCnt="0"/>
      <dgm:spPr/>
    </dgm:pt>
    <dgm:pt modelId="{75A7BE7B-C14D-4ECD-852C-247591367287}" type="pres">
      <dgm:prSet presAssocID="{FA272730-321D-40A5-9C73-0DF7CDC118EC}" presName="hierChild5" presStyleCnt="0"/>
      <dgm:spPr/>
    </dgm:pt>
    <dgm:pt modelId="{C5DDADF0-A688-4A20-B77C-D9EDBFD76359}" type="pres">
      <dgm:prSet presAssocID="{9935ACF8-C929-4AFF-8646-F80E3D36153D}" presName="Name37" presStyleLbl="parChTrans1D3" presStyleIdx="11" presStyleCnt="13"/>
      <dgm:spPr/>
      <dgm:t>
        <a:bodyPr/>
        <a:lstStyle/>
        <a:p>
          <a:endParaRPr lang="en-US"/>
        </a:p>
      </dgm:t>
    </dgm:pt>
    <dgm:pt modelId="{39D45ED8-FFD4-4A7F-A353-8D2CA10AA644}" type="pres">
      <dgm:prSet presAssocID="{393FA832-CA6F-4AA5-BCBD-5C3FF1AA57B2}" presName="hierRoot2" presStyleCnt="0">
        <dgm:presLayoutVars>
          <dgm:hierBranch val="init"/>
        </dgm:presLayoutVars>
      </dgm:prSet>
      <dgm:spPr/>
    </dgm:pt>
    <dgm:pt modelId="{F04BB6F9-8659-49EC-961F-D7661199350E}" type="pres">
      <dgm:prSet presAssocID="{393FA832-CA6F-4AA5-BCBD-5C3FF1AA57B2}" presName="rootComposite" presStyleCnt="0"/>
      <dgm:spPr/>
    </dgm:pt>
    <dgm:pt modelId="{BCB97BB9-2351-4058-BE83-83261DED72BB}" type="pres">
      <dgm:prSet presAssocID="{393FA832-CA6F-4AA5-BCBD-5C3FF1AA57B2}" presName="rootText" presStyleLbl="node3" presStyleIdx="1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75135F-74E4-43CE-97C0-0EC943890E31}" type="pres">
      <dgm:prSet presAssocID="{393FA832-CA6F-4AA5-BCBD-5C3FF1AA57B2}" presName="rootConnector" presStyleLbl="node3" presStyleIdx="11" presStyleCnt="13"/>
      <dgm:spPr/>
      <dgm:t>
        <a:bodyPr/>
        <a:lstStyle/>
        <a:p>
          <a:endParaRPr lang="en-US"/>
        </a:p>
      </dgm:t>
    </dgm:pt>
    <dgm:pt modelId="{086BFFA2-BB6B-44E1-A92F-8EFA047A8BFE}" type="pres">
      <dgm:prSet presAssocID="{393FA832-CA6F-4AA5-BCBD-5C3FF1AA57B2}" presName="hierChild4" presStyleCnt="0"/>
      <dgm:spPr/>
    </dgm:pt>
    <dgm:pt modelId="{CF4EDF5E-226B-4089-93AC-4FD3FB1F5A5B}" type="pres">
      <dgm:prSet presAssocID="{393FA832-CA6F-4AA5-BCBD-5C3FF1AA57B2}" presName="hierChild5" presStyleCnt="0"/>
      <dgm:spPr/>
    </dgm:pt>
    <dgm:pt modelId="{6A39CAE9-5456-4137-979D-C9495D87F0CD}" type="pres">
      <dgm:prSet presAssocID="{90FE5BE8-7257-4D6A-9BCD-0FB8DAB9F429}" presName="Name37" presStyleLbl="parChTrans1D3" presStyleIdx="12" presStyleCnt="13"/>
      <dgm:spPr/>
      <dgm:t>
        <a:bodyPr/>
        <a:lstStyle/>
        <a:p>
          <a:endParaRPr lang="en-US"/>
        </a:p>
      </dgm:t>
    </dgm:pt>
    <dgm:pt modelId="{0B83CC91-6E13-44DB-94D2-F7B12EA758A3}" type="pres">
      <dgm:prSet presAssocID="{735AF797-C974-4D52-90F7-B47EDE7D1371}" presName="hierRoot2" presStyleCnt="0">
        <dgm:presLayoutVars>
          <dgm:hierBranch val="init"/>
        </dgm:presLayoutVars>
      </dgm:prSet>
      <dgm:spPr/>
    </dgm:pt>
    <dgm:pt modelId="{9624BA5D-87A9-47DD-8EA4-6A49561CF595}" type="pres">
      <dgm:prSet presAssocID="{735AF797-C974-4D52-90F7-B47EDE7D1371}" presName="rootComposite" presStyleCnt="0"/>
      <dgm:spPr/>
    </dgm:pt>
    <dgm:pt modelId="{6C4C7D70-5827-49E6-98E8-94B685875AFF}" type="pres">
      <dgm:prSet presAssocID="{735AF797-C974-4D52-90F7-B47EDE7D1371}" presName="rootText" presStyleLbl="node3" presStyleIdx="1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BCD2B5-69DE-4FDE-9DD0-04C6C9856333}" type="pres">
      <dgm:prSet presAssocID="{735AF797-C974-4D52-90F7-B47EDE7D1371}" presName="rootConnector" presStyleLbl="node3" presStyleIdx="12" presStyleCnt="13"/>
      <dgm:spPr/>
      <dgm:t>
        <a:bodyPr/>
        <a:lstStyle/>
        <a:p>
          <a:endParaRPr lang="en-US"/>
        </a:p>
      </dgm:t>
    </dgm:pt>
    <dgm:pt modelId="{EA2BD55B-39DB-4AF8-8E57-C7EECF4A8FCA}" type="pres">
      <dgm:prSet presAssocID="{735AF797-C974-4D52-90F7-B47EDE7D1371}" presName="hierChild4" presStyleCnt="0"/>
      <dgm:spPr/>
    </dgm:pt>
    <dgm:pt modelId="{29E56392-DFBC-4073-BC21-48811DFEF8AD}" type="pres">
      <dgm:prSet presAssocID="{735AF797-C974-4D52-90F7-B47EDE7D1371}" presName="hierChild5" presStyleCnt="0"/>
      <dgm:spPr/>
    </dgm:pt>
    <dgm:pt modelId="{F3AA198D-F9D7-4038-B29A-E6A286DF0F8A}" type="pres">
      <dgm:prSet presAssocID="{81150EE4-EC1A-4AEF-8159-F2927E8D1938}" presName="hierChild5" presStyleCnt="0"/>
      <dgm:spPr/>
    </dgm:pt>
    <dgm:pt modelId="{D855D7C1-F96B-4E01-819B-2307C84DAD93}" type="pres">
      <dgm:prSet presAssocID="{FFB4FB0B-3DC4-4D51-8913-73C0FF181AB3}" presName="hierChild3" presStyleCnt="0"/>
      <dgm:spPr/>
    </dgm:pt>
    <dgm:pt modelId="{C7C2BEF0-FF86-4295-8FCF-1A29FA6E6332}" type="pres">
      <dgm:prSet presAssocID="{9210EECC-8E5E-404A-A176-81CB89C756C3}" presName="Name111" presStyleLbl="parChTrans1D2" presStyleIdx="5" presStyleCnt="7"/>
      <dgm:spPr/>
      <dgm:t>
        <a:bodyPr/>
        <a:lstStyle/>
        <a:p>
          <a:endParaRPr lang="en-US"/>
        </a:p>
      </dgm:t>
    </dgm:pt>
    <dgm:pt modelId="{024E14EF-7B13-4F81-972D-A423C1579711}" type="pres">
      <dgm:prSet presAssocID="{AEC9C16C-D6E2-4D6A-B9BC-64A36FBADE29}" presName="hierRoot3" presStyleCnt="0">
        <dgm:presLayoutVars>
          <dgm:hierBranch val="init"/>
        </dgm:presLayoutVars>
      </dgm:prSet>
      <dgm:spPr/>
    </dgm:pt>
    <dgm:pt modelId="{A5D85953-0D73-498B-BDC0-A0793B95DCC5}" type="pres">
      <dgm:prSet presAssocID="{AEC9C16C-D6E2-4D6A-B9BC-64A36FBADE29}" presName="rootComposite3" presStyleCnt="0"/>
      <dgm:spPr/>
    </dgm:pt>
    <dgm:pt modelId="{CE1677D9-72E8-465D-9E27-2F8C0266BDEC}" type="pres">
      <dgm:prSet presAssocID="{AEC9C16C-D6E2-4D6A-B9BC-64A36FBADE29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D7F0F7-CED8-44C1-B73A-14B36D8C9A14}" type="pres">
      <dgm:prSet presAssocID="{AEC9C16C-D6E2-4D6A-B9BC-64A36FBADE29}" presName="rootConnector3" presStyleLbl="asst1" presStyleIdx="0" presStyleCnt="2"/>
      <dgm:spPr/>
      <dgm:t>
        <a:bodyPr/>
        <a:lstStyle/>
        <a:p>
          <a:endParaRPr lang="en-US"/>
        </a:p>
      </dgm:t>
    </dgm:pt>
    <dgm:pt modelId="{6B42F1F7-97B0-4138-9FBC-CCA09669465A}" type="pres">
      <dgm:prSet presAssocID="{AEC9C16C-D6E2-4D6A-B9BC-64A36FBADE29}" presName="hierChild6" presStyleCnt="0"/>
      <dgm:spPr/>
    </dgm:pt>
    <dgm:pt modelId="{D07B4DED-7E79-423B-AE2A-A4CBE7A865E3}" type="pres">
      <dgm:prSet presAssocID="{AEC9C16C-D6E2-4D6A-B9BC-64A36FBADE29}" presName="hierChild7" presStyleCnt="0"/>
      <dgm:spPr/>
    </dgm:pt>
    <dgm:pt modelId="{B9A005DD-8DDA-4E1F-9C71-8E387FAF97A6}" type="pres">
      <dgm:prSet presAssocID="{26EAF747-4415-488E-A8CF-C3927CD426B4}" presName="Name111" presStyleLbl="parChTrans1D2" presStyleIdx="6" presStyleCnt="7"/>
      <dgm:spPr/>
      <dgm:t>
        <a:bodyPr/>
        <a:lstStyle/>
        <a:p>
          <a:endParaRPr lang="en-US"/>
        </a:p>
      </dgm:t>
    </dgm:pt>
    <dgm:pt modelId="{C03AF110-1A1A-42AD-A36D-F59A41928325}" type="pres">
      <dgm:prSet presAssocID="{EAD7FD46-9215-469D-B458-85BBBFE1B53A}" presName="hierRoot3" presStyleCnt="0">
        <dgm:presLayoutVars>
          <dgm:hierBranch val="init"/>
        </dgm:presLayoutVars>
      </dgm:prSet>
      <dgm:spPr/>
    </dgm:pt>
    <dgm:pt modelId="{94F6FC03-D913-41AF-9160-142FA259DF4C}" type="pres">
      <dgm:prSet presAssocID="{EAD7FD46-9215-469D-B458-85BBBFE1B53A}" presName="rootComposite3" presStyleCnt="0"/>
      <dgm:spPr/>
    </dgm:pt>
    <dgm:pt modelId="{883AE63B-D000-4402-985D-FE11CE27B510}" type="pres">
      <dgm:prSet presAssocID="{EAD7FD46-9215-469D-B458-85BBBFE1B53A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93EBD2-165D-4134-9552-7559596BDB61}" type="pres">
      <dgm:prSet presAssocID="{EAD7FD46-9215-469D-B458-85BBBFE1B53A}" presName="rootConnector3" presStyleLbl="asst1" presStyleIdx="1" presStyleCnt="2"/>
      <dgm:spPr/>
      <dgm:t>
        <a:bodyPr/>
        <a:lstStyle/>
        <a:p>
          <a:endParaRPr lang="en-US"/>
        </a:p>
      </dgm:t>
    </dgm:pt>
    <dgm:pt modelId="{F0EC5E47-F68A-4B13-A03A-B72F3EE5CAFB}" type="pres">
      <dgm:prSet presAssocID="{EAD7FD46-9215-469D-B458-85BBBFE1B53A}" presName="hierChild6" presStyleCnt="0"/>
      <dgm:spPr/>
    </dgm:pt>
    <dgm:pt modelId="{05CFBBED-5F86-401A-BBED-6C25177D1670}" type="pres">
      <dgm:prSet presAssocID="{EAD7FD46-9215-469D-B458-85BBBFE1B53A}" presName="hierChild7" presStyleCnt="0"/>
      <dgm:spPr/>
    </dgm:pt>
  </dgm:ptLst>
  <dgm:cxnLst>
    <dgm:cxn modelId="{36A26C3A-D26B-400A-A22E-969C083FE182}" type="presOf" srcId="{1134F1B0-FDCE-45A6-8977-B7E093E370FF}" destId="{0C09A2F3-F3A9-4B06-BB6B-9EE376C114EF}" srcOrd="0" destOrd="0" presId="urn:microsoft.com/office/officeart/2005/8/layout/orgChart1"/>
    <dgm:cxn modelId="{BE26EBFC-CEF8-4C48-BC60-08CC131C78C1}" type="presOf" srcId="{9935ACF8-C929-4AFF-8646-F80E3D36153D}" destId="{C5DDADF0-A688-4A20-B77C-D9EDBFD76359}" srcOrd="0" destOrd="0" presId="urn:microsoft.com/office/officeart/2005/8/layout/orgChart1"/>
    <dgm:cxn modelId="{C1CB840F-7BFA-4F83-A1FF-99B781735425}" type="presOf" srcId="{81150EE4-EC1A-4AEF-8159-F2927E8D1938}" destId="{95B612B6-D6EF-4732-81A3-F00FD811D9D0}" srcOrd="1" destOrd="0" presId="urn:microsoft.com/office/officeart/2005/8/layout/orgChart1"/>
    <dgm:cxn modelId="{E3EA847A-E0A8-4824-93F3-846ED9DDF9DB}" srcId="{171724C7-E314-45F6-AF01-1139CC9CE362}" destId="{1DDB9D69-34A2-47A8-BEE4-A146FABC37BD}" srcOrd="0" destOrd="0" parTransId="{E573751A-7D22-40C8-9891-9888AEEA7EFC}" sibTransId="{DB80F113-7FAD-45E1-B15A-7D18FCA3A578}"/>
    <dgm:cxn modelId="{11F67856-4717-4294-BCF2-E04A85867DD1}" type="presOf" srcId="{882FB2C8-DBA4-4455-B65B-3345807A3F8E}" destId="{1EADBC13-C022-4746-AEE4-C4E372E1C1F4}" srcOrd="0" destOrd="0" presId="urn:microsoft.com/office/officeart/2005/8/layout/orgChart1"/>
    <dgm:cxn modelId="{2D853D60-8BDE-4679-B56A-CB8A3C06B17D}" type="presOf" srcId="{EAD7FD46-9215-469D-B458-85BBBFE1B53A}" destId="{4793EBD2-165D-4134-9552-7559596BDB61}" srcOrd="1" destOrd="0" presId="urn:microsoft.com/office/officeart/2005/8/layout/orgChart1"/>
    <dgm:cxn modelId="{AD531BA9-3B2E-4BC0-839A-D350168CED2E}" type="presOf" srcId="{01E8C7CE-97FD-4079-AB57-247E403654C2}" destId="{E8F0BBC2-B31C-4594-8861-B45058DA082C}" srcOrd="0" destOrd="0" presId="urn:microsoft.com/office/officeart/2005/8/layout/orgChart1"/>
    <dgm:cxn modelId="{EEBD8397-5ABD-458D-9D89-FCAA23F3F46C}" type="presOf" srcId="{A86F7DC5-196D-4223-9F3B-9A5277EAF786}" destId="{C6C0D003-DC2C-4CBC-A78E-E2DDCC92762F}" srcOrd="0" destOrd="0" presId="urn:microsoft.com/office/officeart/2005/8/layout/orgChart1"/>
    <dgm:cxn modelId="{687293F3-C712-4A99-BEF6-B64D4BDABCB2}" type="presOf" srcId="{C977F9C6-9C84-4917-A6A0-AAA0A166E694}" destId="{0DF9CB3D-B516-45DA-87EE-9AC73FF9ED85}" srcOrd="0" destOrd="0" presId="urn:microsoft.com/office/officeart/2005/8/layout/orgChart1"/>
    <dgm:cxn modelId="{1B94702D-E5A5-4236-BFCD-99067AF66619}" srcId="{FFB4FB0B-3DC4-4D51-8913-73C0FF181AB3}" destId="{C4ED855D-4F18-4718-A998-BA5B13B825FC}" srcOrd="0" destOrd="0" parTransId="{01E8C7CE-97FD-4079-AB57-247E403654C2}" sibTransId="{BA828CA9-F6BC-4C13-8628-627DB9E59143}"/>
    <dgm:cxn modelId="{AF0FD387-9A52-4888-A121-D9F58950F3AF}" type="presOf" srcId="{B0143025-DF5F-4369-91E5-079C4F0AF3F9}" destId="{E604A848-ED4E-460A-8B56-0730BCE6A2A4}" srcOrd="0" destOrd="0" presId="urn:microsoft.com/office/officeart/2005/8/layout/orgChart1"/>
    <dgm:cxn modelId="{091697B1-0422-4EFD-806C-51AED87219E3}" type="presOf" srcId="{FA272730-321D-40A5-9C73-0DF7CDC118EC}" destId="{9988FFBA-496A-4A31-BC9D-ED2435942F64}" srcOrd="0" destOrd="0" presId="urn:microsoft.com/office/officeart/2005/8/layout/orgChart1"/>
    <dgm:cxn modelId="{15565DEF-F9DD-4F96-A1A0-6AC311C2F5B6}" type="presOf" srcId="{EAD7FD46-9215-469D-B458-85BBBFE1B53A}" destId="{883AE63B-D000-4402-985D-FE11CE27B510}" srcOrd="0" destOrd="0" presId="urn:microsoft.com/office/officeart/2005/8/layout/orgChart1"/>
    <dgm:cxn modelId="{AF33E58C-364D-4C62-9EFD-C46E287F9F5E}" srcId="{171724C7-E314-45F6-AF01-1139CC9CE362}" destId="{F31F1006-653F-42AB-B832-D51D44AC1ECD}" srcOrd="1" destOrd="0" parTransId="{948DDB80-970E-48FA-A7EC-56F194DED1F4}" sibTransId="{1FB6745F-E678-442F-A2E1-8E44FEABEF31}"/>
    <dgm:cxn modelId="{6656A14A-1B64-4CA5-B470-0AF6954CB631}" srcId="{FFB4FB0B-3DC4-4D51-8913-73C0FF181AB3}" destId="{B0900D74-9F97-49F8-AF07-A4CCA2C83BFF}" srcOrd="4" destOrd="0" parTransId="{091BEE73-40E3-4FBE-94E1-091358641D84}" sibTransId="{EAD5DA22-AD58-43E6-AF49-D3C6322C6454}"/>
    <dgm:cxn modelId="{B6A2AB0E-A81B-4075-AD35-D4096A21C2E1}" type="presOf" srcId="{2E716417-FCCE-4230-A5C0-52A7CE71FA5F}" destId="{D00FC9BA-5BEC-4174-B45B-AC010CB5A61E}" srcOrd="0" destOrd="0" presId="urn:microsoft.com/office/officeart/2005/8/layout/orgChart1"/>
    <dgm:cxn modelId="{181F9F0D-159E-4ACD-9A96-AE3F92B90E8A}" type="presOf" srcId="{1DDB9D69-34A2-47A8-BEE4-A146FABC37BD}" destId="{5CE4A911-2792-44ED-B06D-0A2C0557B5EE}" srcOrd="0" destOrd="0" presId="urn:microsoft.com/office/officeart/2005/8/layout/orgChart1"/>
    <dgm:cxn modelId="{2125763B-43D8-42F3-A847-1659003F6E03}" type="presOf" srcId="{75A39D60-6142-4269-AD0E-2C6FB74637B0}" destId="{770CB8BE-BF89-4B87-94E6-31C32A324DBB}" srcOrd="0" destOrd="0" presId="urn:microsoft.com/office/officeart/2005/8/layout/orgChart1"/>
    <dgm:cxn modelId="{72DC3052-CC9B-4B43-8430-644CB172A4BD}" type="presOf" srcId="{2C0DC24B-72FC-4E1B-B8D9-EC0AF10752B9}" destId="{EE9C8F69-CE1D-4A8C-AE4A-66F2E500B474}" srcOrd="0" destOrd="0" presId="urn:microsoft.com/office/officeart/2005/8/layout/orgChart1"/>
    <dgm:cxn modelId="{2CC0EDE3-AA99-4350-A3C3-5B0D27A17972}" type="presOf" srcId="{7BE34FC8-AA38-48F5-910E-B368CAFE3161}" destId="{B7A3A1A0-71E5-4048-906A-55216D073F47}" srcOrd="0" destOrd="0" presId="urn:microsoft.com/office/officeart/2005/8/layout/orgChart1"/>
    <dgm:cxn modelId="{7DE6390C-8980-4C87-A3DA-3BF946F4FF3D}" srcId="{B0900D74-9F97-49F8-AF07-A4CCA2C83BFF}" destId="{7CCDF018-B111-4579-95EA-7D79DAC37220}" srcOrd="2" destOrd="0" parTransId="{C977F9C6-9C84-4917-A6A0-AAA0A166E694}" sibTransId="{9EE0B964-2F58-4CBE-BD95-C015BC661E6B}"/>
    <dgm:cxn modelId="{80ABFCAD-9BE7-4ED6-91C3-42A693FAB752}" srcId="{B0900D74-9F97-49F8-AF07-A4CCA2C83BFF}" destId="{DE37194A-6841-49C6-80D8-B183F3E86BF2}" srcOrd="1" destOrd="0" parTransId="{C1FE630C-24E1-4218-A6D3-8B390879157C}" sibTransId="{E9AF0B13-8AD3-4ECC-9EFB-557AAE0401A1}"/>
    <dgm:cxn modelId="{3836225C-8110-403D-98F5-A26D5DD1FFCF}" type="presOf" srcId="{25B36151-E494-45EF-8F40-0C0BCE37AEF0}" destId="{51741D71-3F00-42E1-A99C-82D5720D28D5}" srcOrd="0" destOrd="0" presId="urn:microsoft.com/office/officeart/2005/8/layout/orgChart1"/>
    <dgm:cxn modelId="{ABE66581-2E62-46FB-AF9B-CD1B65038102}" type="presOf" srcId="{26EAF747-4415-488E-A8CF-C3927CD426B4}" destId="{B9A005DD-8DDA-4E1F-9C71-8E387FAF97A6}" srcOrd="0" destOrd="0" presId="urn:microsoft.com/office/officeart/2005/8/layout/orgChart1"/>
    <dgm:cxn modelId="{915DE2BB-569D-475E-9E0A-7880E4B9A4EC}" type="presOf" srcId="{5E99E195-F066-4F8A-8221-A387AFCA5193}" destId="{030701AD-88E7-4ACB-A2EF-66D8BFACFD5D}" srcOrd="1" destOrd="0" presId="urn:microsoft.com/office/officeart/2005/8/layout/orgChart1"/>
    <dgm:cxn modelId="{C78AFB50-302F-48CC-A1E9-D9E0C83B73CE}" type="presOf" srcId="{948DDB80-970E-48FA-A7EC-56F194DED1F4}" destId="{7DF50C2C-5CA7-4845-8264-2BB580B8C757}" srcOrd="0" destOrd="0" presId="urn:microsoft.com/office/officeart/2005/8/layout/orgChart1"/>
    <dgm:cxn modelId="{9F67DAF3-7276-40A8-AFA4-FEE92933F9C6}" type="presOf" srcId="{393FA832-CA6F-4AA5-BCBD-5C3FF1AA57B2}" destId="{C275135F-74E4-43CE-97C0-0EC943890E31}" srcOrd="1" destOrd="0" presId="urn:microsoft.com/office/officeart/2005/8/layout/orgChart1"/>
    <dgm:cxn modelId="{CB74C044-E708-41C8-B29A-51C696F684F7}" srcId="{81150EE4-EC1A-4AEF-8159-F2927E8D1938}" destId="{393FA832-CA6F-4AA5-BCBD-5C3FF1AA57B2}" srcOrd="1" destOrd="0" parTransId="{9935ACF8-C929-4AFF-8646-F80E3D36153D}" sibTransId="{6174788A-4416-4B69-A6B1-DA52AF47F687}"/>
    <dgm:cxn modelId="{74BC9F19-1B29-4107-BB71-D009426CEA36}" type="presOf" srcId="{7CCDF018-B111-4579-95EA-7D79DAC37220}" destId="{25AB2337-89DE-4F9F-9E16-304D5D8EF419}" srcOrd="1" destOrd="0" presId="urn:microsoft.com/office/officeart/2005/8/layout/orgChart1"/>
    <dgm:cxn modelId="{13E77087-0561-40A7-A814-201EE4AD998B}" type="presOf" srcId="{18C2D4AF-B4D5-451D-8551-6AD88FB25142}" destId="{01D05BF3-D405-40E0-805D-AF510DAA0F7A}" srcOrd="0" destOrd="0" presId="urn:microsoft.com/office/officeart/2005/8/layout/orgChart1"/>
    <dgm:cxn modelId="{33A65DF5-0451-4D55-8478-AB6529AA5A20}" type="presOf" srcId="{F31F1006-653F-42AB-B832-D51D44AC1ECD}" destId="{6C2A3E03-91E6-4417-84D0-C936296D1878}" srcOrd="1" destOrd="0" presId="urn:microsoft.com/office/officeart/2005/8/layout/orgChart1"/>
    <dgm:cxn modelId="{EECD8595-6097-47C2-AC5F-7A01DCC0253C}" srcId="{FFB4FB0B-3DC4-4D51-8913-73C0FF181AB3}" destId="{AEC9C16C-D6E2-4D6A-B9BC-64A36FBADE29}" srcOrd="1" destOrd="0" parTransId="{9210EECC-8E5E-404A-A176-81CB89C756C3}" sibTransId="{59E98267-D43D-4DCA-B11A-A79DF9683A09}"/>
    <dgm:cxn modelId="{9B9E018D-0AD6-4D55-A428-14B9D208C853}" type="presOf" srcId="{E573751A-7D22-40C8-9891-9888AEEA7EFC}" destId="{3CDF223F-40C0-4FC5-AB30-196D568DC151}" srcOrd="0" destOrd="0" presId="urn:microsoft.com/office/officeart/2005/8/layout/orgChart1"/>
    <dgm:cxn modelId="{8ED0D286-A414-4D8A-8A06-F89DB26C7ADD}" type="presOf" srcId="{C4ED855D-4F18-4718-A998-BA5B13B825FC}" destId="{7E5D608E-EFDA-44CF-AC5A-0642B3251F51}" srcOrd="1" destOrd="0" presId="urn:microsoft.com/office/officeart/2005/8/layout/orgChart1"/>
    <dgm:cxn modelId="{B6AFE4A3-976D-4275-B972-0166ADA77206}" type="presOf" srcId="{091BEE73-40E3-4FBE-94E1-091358641D84}" destId="{2E58F290-8714-42BA-B0D9-B568BC31270C}" srcOrd="0" destOrd="0" presId="urn:microsoft.com/office/officeart/2005/8/layout/orgChart1"/>
    <dgm:cxn modelId="{914F3A77-E2CB-490C-96FE-8A7793B8F60F}" srcId="{81150EE4-EC1A-4AEF-8159-F2927E8D1938}" destId="{735AF797-C974-4D52-90F7-B47EDE7D1371}" srcOrd="2" destOrd="0" parTransId="{90FE5BE8-7257-4D6A-9BCD-0FB8DAB9F429}" sibTransId="{703B1A6D-0092-4658-B9A1-6EECABC289BC}"/>
    <dgm:cxn modelId="{FEF8ECDE-7B3A-4419-BD67-D480F8C0C9A9}" type="presOf" srcId="{25B36151-E494-45EF-8F40-0C0BCE37AEF0}" destId="{26F34352-AFE1-427A-9A84-E26E85169E65}" srcOrd="1" destOrd="0" presId="urn:microsoft.com/office/officeart/2005/8/layout/orgChart1"/>
    <dgm:cxn modelId="{1947E179-532F-46B4-9FFB-38843B0D4F85}" type="presOf" srcId="{735AF797-C974-4D52-90F7-B47EDE7D1371}" destId="{90BCD2B5-69DE-4FDE-9DD0-04C6C9856333}" srcOrd="1" destOrd="0" presId="urn:microsoft.com/office/officeart/2005/8/layout/orgChart1"/>
    <dgm:cxn modelId="{5D0225E1-632F-4CFF-A03E-685C6A60BB0E}" type="presOf" srcId="{FFB4FB0B-3DC4-4D51-8913-73C0FF181AB3}" destId="{11DA34F4-C154-45A1-ABDC-B727BDF33C21}" srcOrd="1" destOrd="0" presId="urn:microsoft.com/office/officeart/2005/8/layout/orgChart1"/>
    <dgm:cxn modelId="{B28A5761-7483-4980-9FFE-5C8F64ED5DBC}" srcId="{81150EE4-EC1A-4AEF-8159-F2927E8D1938}" destId="{FA272730-321D-40A5-9C73-0DF7CDC118EC}" srcOrd="0" destOrd="0" parTransId="{2C0DC24B-72FC-4E1B-B8D9-EC0AF10752B9}" sibTransId="{97FE62A8-34EB-47FE-8740-F9024EFEE091}"/>
    <dgm:cxn modelId="{02A5FC99-9377-4EB8-8E58-FE2945BBCB75}" type="presOf" srcId="{9210EECC-8E5E-404A-A176-81CB89C756C3}" destId="{C7C2BEF0-FF86-4295-8FCF-1A29FA6E6332}" srcOrd="0" destOrd="0" presId="urn:microsoft.com/office/officeart/2005/8/layout/orgChart1"/>
    <dgm:cxn modelId="{6A390958-E2B4-405E-B667-E388FDB7FDC4}" srcId="{C4ED855D-4F18-4718-A998-BA5B13B825FC}" destId="{5E99E195-F066-4F8A-8221-A387AFCA5193}" srcOrd="1" destOrd="0" parTransId="{75A39D60-6142-4269-AD0E-2C6FB74637B0}" sibTransId="{0593DA8C-30FA-4273-8AC2-B98B752D22EB}"/>
    <dgm:cxn modelId="{67D2BA33-396D-4758-B25F-AADCC8F83A10}" srcId="{C4ED855D-4F18-4718-A998-BA5B13B825FC}" destId="{B0143025-DF5F-4369-91E5-079C4F0AF3F9}" srcOrd="2" destOrd="0" parTransId="{63CEA2F9-CD56-4396-9901-DAEEFE25D0AB}" sibTransId="{6E3018B2-6BE4-4635-9641-EA218FA392AF}"/>
    <dgm:cxn modelId="{01A2F5CE-02CD-4BA6-AF3E-284AE8AD5467}" srcId="{FFB4FB0B-3DC4-4D51-8913-73C0FF181AB3}" destId="{882FB2C8-DBA4-4455-B65B-3345807A3F8E}" srcOrd="3" destOrd="0" parTransId="{A86F7DC5-196D-4223-9F3B-9A5277EAF786}" sibTransId="{96560D07-37B7-47BF-A8AD-3E5991CB8409}"/>
    <dgm:cxn modelId="{2F668A59-388C-4DD2-8C03-9673472E8C2D}" type="presOf" srcId="{393FA832-CA6F-4AA5-BCBD-5C3FF1AA57B2}" destId="{BCB97BB9-2351-4058-BE83-83261DED72BB}" srcOrd="0" destOrd="0" presId="urn:microsoft.com/office/officeart/2005/8/layout/orgChart1"/>
    <dgm:cxn modelId="{4692E969-A003-4952-B889-F96DF188F5DE}" type="presOf" srcId="{171724C7-E314-45F6-AF01-1139CC9CE362}" destId="{55DCF97D-99B6-4727-BF10-E306790860F8}" srcOrd="1" destOrd="0" presId="urn:microsoft.com/office/officeart/2005/8/layout/orgChart1"/>
    <dgm:cxn modelId="{3D33B25A-5DEC-4E73-9450-1B6D07CEC94E}" srcId="{FFB4FB0B-3DC4-4D51-8913-73C0FF181AB3}" destId="{81150EE4-EC1A-4AEF-8159-F2927E8D1938}" srcOrd="6" destOrd="0" parTransId="{7BE34FC8-AA38-48F5-910E-B368CAFE3161}" sibTransId="{CFE9F86C-7A6F-4A3A-B312-0958A7F19C37}"/>
    <dgm:cxn modelId="{402DF46D-FD55-4BED-B0D2-B0815E389690}" type="presOf" srcId="{1DDB9D69-34A2-47A8-BEE4-A146FABC37BD}" destId="{C1DBCC1B-EAB4-4B51-BD8E-65C6917EEF57}" srcOrd="1" destOrd="0" presId="urn:microsoft.com/office/officeart/2005/8/layout/orgChart1"/>
    <dgm:cxn modelId="{DC30328A-99A8-4BF1-A171-C8310EFAD836}" srcId="{882FB2C8-DBA4-4455-B65B-3345807A3F8E}" destId="{2E716417-FCCE-4230-A5C0-52A7CE71FA5F}" srcOrd="0" destOrd="0" parTransId="{64B19853-0A69-4558-AD44-6D3697CF091F}" sibTransId="{98FCB660-2156-417D-86BC-848CBFBF0B7A}"/>
    <dgm:cxn modelId="{0A380D17-60CB-4487-A71D-7B7B57FD3CCE}" srcId="{C4ED855D-4F18-4718-A998-BA5B13B825FC}" destId="{25B36151-E494-45EF-8F40-0C0BCE37AEF0}" srcOrd="0" destOrd="0" parTransId="{C8A7B578-0ACD-4C2E-B23A-04A0404C7F34}" sibTransId="{FE464296-DDF3-42B0-8EDD-B806482A2F58}"/>
    <dgm:cxn modelId="{CE8572E6-A2CD-4EC3-89F7-E1F1A7A60FA9}" type="presOf" srcId="{882FB2C8-DBA4-4455-B65B-3345807A3F8E}" destId="{F024DB36-AD30-4630-AC31-610ECB253B73}" srcOrd="1" destOrd="0" presId="urn:microsoft.com/office/officeart/2005/8/layout/orgChart1"/>
    <dgm:cxn modelId="{29B088B4-EC0D-4793-A9A1-EA1559647CD4}" type="presOf" srcId="{C4ED855D-4F18-4718-A998-BA5B13B825FC}" destId="{A9E8F162-9637-49B5-B586-B3A875D1F53B}" srcOrd="0" destOrd="0" presId="urn:microsoft.com/office/officeart/2005/8/layout/orgChart1"/>
    <dgm:cxn modelId="{3B2BC2C2-CD29-48DD-B335-0435675D03F2}" type="presOf" srcId="{7CCDF018-B111-4579-95EA-7D79DAC37220}" destId="{5948204B-81F3-49A2-A5BE-684A741A427D}" srcOrd="0" destOrd="0" presId="urn:microsoft.com/office/officeart/2005/8/layout/orgChart1"/>
    <dgm:cxn modelId="{63840E42-682B-408C-B58A-B872067CA9E6}" srcId="{FFB4FB0B-3DC4-4D51-8913-73C0FF181AB3}" destId="{171724C7-E314-45F6-AF01-1139CC9CE362}" srcOrd="5" destOrd="0" parTransId="{08830ED6-4B8D-4ACD-909B-3F69541EB917}" sibTransId="{A682AAB1-C456-465C-8568-7381D30AAB1D}"/>
    <dgm:cxn modelId="{4E19B963-6623-429E-A403-78A14C13115B}" type="presOf" srcId="{64B19853-0A69-4558-AD44-6D3697CF091F}" destId="{45EC11DC-144A-4338-8E92-2DDF08C0D41A}" srcOrd="0" destOrd="0" presId="urn:microsoft.com/office/officeart/2005/8/layout/orgChart1"/>
    <dgm:cxn modelId="{C75886E4-BBA9-4E3B-A47B-393B42ED774D}" type="presOf" srcId="{90FE5BE8-7257-4D6A-9BCD-0FB8DAB9F429}" destId="{6A39CAE9-5456-4137-979D-C9495D87F0CD}" srcOrd="0" destOrd="0" presId="urn:microsoft.com/office/officeart/2005/8/layout/orgChart1"/>
    <dgm:cxn modelId="{2FB231E6-77CF-48E9-AC57-E13494676644}" type="presOf" srcId="{63CEA2F9-CD56-4396-9901-DAEEFE25D0AB}" destId="{957CFEF0-E8A7-4D38-8D3F-ADE4FE58859E}" srcOrd="0" destOrd="0" presId="urn:microsoft.com/office/officeart/2005/8/layout/orgChart1"/>
    <dgm:cxn modelId="{C2A033A0-A520-455F-B4E8-C3A777EFB4DA}" type="presOf" srcId="{B0900D74-9F97-49F8-AF07-A4CCA2C83BFF}" destId="{D1508613-77EE-49E5-893E-FB039EC89AD7}" srcOrd="0" destOrd="0" presId="urn:microsoft.com/office/officeart/2005/8/layout/orgChart1"/>
    <dgm:cxn modelId="{DEF72BAF-842A-4CAE-839D-2AFE28CC9F90}" type="presOf" srcId="{FA272730-321D-40A5-9C73-0DF7CDC118EC}" destId="{6878F7ED-6D48-4CA6-8866-74904CF07A12}" srcOrd="1" destOrd="0" presId="urn:microsoft.com/office/officeart/2005/8/layout/orgChart1"/>
    <dgm:cxn modelId="{83BEFEAC-72F9-4A9C-9AB3-32A5486FE47A}" type="presOf" srcId="{C8A7B578-0ACD-4C2E-B23A-04A0404C7F34}" destId="{B9A9385A-84C8-46A4-80BB-93CCD929ECAC}" srcOrd="0" destOrd="0" presId="urn:microsoft.com/office/officeart/2005/8/layout/orgChart1"/>
    <dgm:cxn modelId="{210EB622-FD9F-4783-8BA5-261D08599C0D}" type="presOf" srcId="{F31F1006-653F-42AB-B832-D51D44AC1ECD}" destId="{66EB9501-BC84-4978-86A6-D05ADF559E8A}" srcOrd="0" destOrd="0" presId="urn:microsoft.com/office/officeart/2005/8/layout/orgChart1"/>
    <dgm:cxn modelId="{45A04A79-7B38-43E3-8FEE-C44F1F94124B}" type="presOf" srcId="{735AF797-C974-4D52-90F7-B47EDE7D1371}" destId="{6C4C7D70-5827-49E6-98E8-94B685875AFF}" srcOrd="0" destOrd="0" presId="urn:microsoft.com/office/officeart/2005/8/layout/orgChart1"/>
    <dgm:cxn modelId="{FEDE913A-DE54-4DE5-8D21-4BDD1790D257}" type="presOf" srcId="{171724C7-E314-45F6-AF01-1139CC9CE362}" destId="{5B9659CE-C534-4D1F-8BE7-152358CEA89D}" srcOrd="0" destOrd="0" presId="urn:microsoft.com/office/officeart/2005/8/layout/orgChart1"/>
    <dgm:cxn modelId="{7B148D86-76AA-4C9A-8639-A87F3D61313F}" type="presOf" srcId="{AFA4F4F7-C68F-49D6-934A-87D209D91CD2}" destId="{78C31063-3A0A-4289-AF08-80F2E5031139}" srcOrd="1" destOrd="0" presId="urn:microsoft.com/office/officeart/2005/8/layout/orgChart1"/>
    <dgm:cxn modelId="{78DCF4FE-C1F3-432E-9FF3-7D936B2FF892}" type="presOf" srcId="{F20654C0-81CE-4822-B93F-6B69AF95D2D1}" destId="{3C840B03-8C05-435C-90F2-D3ECE77C65FA}" srcOrd="0" destOrd="0" presId="urn:microsoft.com/office/officeart/2005/8/layout/orgChart1"/>
    <dgm:cxn modelId="{ADA83563-8784-455B-8B7B-E4250FB59B90}" type="presOf" srcId="{AEC9C16C-D6E2-4D6A-B9BC-64A36FBADE29}" destId="{70D7F0F7-CED8-44C1-B73A-14B36D8C9A14}" srcOrd="1" destOrd="0" presId="urn:microsoft.com/office/officeart/2005/8/layout/orgChart1"/>
    <dgm:cxn modelId="{9F5718A5-5276-4EE4-8DD3-E68CD94B55BD}" type="presOf" srcId="{FFB4FB0B-3DC4-4D51-8913-73C0FF181AB3}" destId="{B42A88EE-5BF0-4ED3-999F-0B6FD6F49D2F}" srcOrd="0" destOrd="0" presId="urn:microsoft.com/office/officeart/2005/8/layout/orgChart1"/>
    <dgm:cxn modelId="{8F634AF2-5D75-45EC-8779-2920FEA7064D}" type="presOf" srcId="{5E99E195-F066-4F8A-8221-A387AFCA5193}" destId="{EE9BC002-52F1-4CEA-9764-2D10667FA46B}" srcOrd="0" destOrd="0" presId="urn:microsoft.com/office/officeart/2005/8/layout/orgChart1"/>
    <dgm:cxn modelId="{590CAEE9-E1C4-4CFB-BE7F-18BEDD795A2E}" type="presOf" srcId="{B0143025-DF5F-4369-91E5-079C4F0AF3F9}" destId="{DF8F6773-70E3-4558-8FE3-EF33C91657CA}" srcOrd="1" destOrd="0" presId="urn:microsoft.com/office/officeart/2005/8/layout/orgChart1"/>
    <dgm:cxn modelId="{EA0D5557-0382-44C6-9C60-4A74E0A69668}" srcId="{F20654C0-81CE-4822-B93F-6B69AF95D2D1}" destId="{FFB4FB0B-3DC4-4D51-8913-73C0FF181AB3}" srcOrd="0" destOrd="0" parTransId="{D26EF6A7-5294-4E21-B458-797544C87C5B}" sibTransId="{554C68AB-5007-4226-ACD5-85B563917052}"/>
    <dgm:cxn modelId="{67EE7F92-A75A-4F51-9288-B08CC101A1F5}" type="presOf" srcId="{DE37194A-6841-49C6-80D8-B183F3E86BF2}" destId="{1174E192-42DB-4146-87FC-159B2E3341CC}" srcOrd="1" destOrd="0" presId="urn:microsoft.com/office/officeart/2005/8/layout/orgChart1"/>
    <dgm:cxn modelId="{30AE6CDB-2F62-48BE-9525-881D6F07E9B6}" srcId="{FFB4FB0B-3DC4-4D51-8913-73C0FF181AB3}" destId="{EAD7FD46-9215-469D-B458-85BBBFE1B53A}" srcOrd="2" destOrd="0" parTransId="{26EAF747-4415-488E-A8CF-C3927CD426B4}" sibTransId="{13273D05-55E6-48FA-9984-1AE70E467702}"/>
    <dgm:cxn modelId="{5F7099BE-5D3E-4DAE-A857-0B2377135088}" type="presOf" srcId="{B0900D74-9F97-49F8-AF07-A4CCA2C83BFF}" destId="{013CC6FA-254F-4483-8672-B062B2232CB9}" srcOrd="1" destOrd="0" presId="urn:microsoft.com/office/officeart/2005/8/layout/orgChart1"/>
    <dgm:cxn modelId="{ADD1F764-7790-4780-A6FE-A3E17FE58CA7}" type="presOf" srcId="{2E716417-FCCE-4230-A5C0-52A7CE71FA5F}" destId="{C5BD553C-4ABD-43B4-8AB4-DC108EC30282}" srcOrd="1" destOrd="0" presId="urn:microsoft.com/office/officeart/2005/8/layout/orgChart1"/>
    <dgm:cxn modelId="{66B67A24-FDD7-41B8-B2A1-6389B5A9DDAA}" srcId="{B0900D74-9F97-49F8-AF07-A4CCA2C83BFF}" destId="{AFA4F4F7-C68F-49D6-934A-87D209D91CD2}" srcOrd="0" destOrd="0" parTransId="{18C2D4AF-B4D5-451D-8551-6AD88FB25142}" sibTransId="{C055691C-A622-4E9B-9843-CCF9D936E35A}"/>
    <dgm:cxn modelId="{0002FE21-2840-49D8-9C72-205442247CA9}" type="presOf" srcId="{81150EE4-EC1A-4AEF-8159-F2927E8D1938}" destId="{57A20D4E-9082-4A4F-9CBF-C621CCB4E888}" srcOrd="0" destOrd="0" presId="urn:microsoft.com/office/officeart/2005/8/layout/orgChart1"/>
    <dgm:cxn modelId="{36842CB1-B435-4891-A7A7-703AF13A761C}" type="presOf" srcId="{7C04D128-DA72-4D28-8D5A-4121E74CFAA5}" destId="{B930D59E-8978-45C6-8D39-AF466F1ECD25}" srcOrd="0" destOrd="0" presId="urn:microsoft.com/office/officeart/2005/8/layout/orgChart1"/>
    <dgm:cxn modelId="{618B06E9-0EA0-4A86-8A3D-2698A10B03D1}" type="presOf" srcId="{C1FE630C-24E1-4218-A6D3-8B390879157C}" destId="{324C54AB-32FA-4FCF-AC73-24E54E4ED494}" srcOrd="0" destOrd="0" presId="urn:microsoft.com/office/officeart/2005/8/layout/orgChart1"/>
    <dgm:cxn modelId="{E0974BDE-F3BC-42B3-A767-97D6DE72087D}" type="presOf" srcId="{AFA4F4F7-C68F-49D6-934A-87D209D91CD2}" destId="{942EA15C-27CE-49C5-8DE3-A10D6C259CA2}" srcOrd="0" destOrd="0" presId="urn:microsoft.com/office/officeart/2005/8/layout/orgChart1"/>
    <dgm:cxn modelId="{01CB6FAD-59C3-4690-A8C0-CC619E6CC461}" type="presOf" srcId="{AEC9C16C-D6E2-4D6A-B9BC-64A36FBADE29}" destId="{CE1677D9-72E8-465D-9E27-2F8C0266BDEC}" srcOrd="0" destOrd="0" presId="urn:microsoft.com/office/officeart/2005/8/layout/orgChart1"/>
    <dgm:cxn modelId="{311C2D94-A5B4-4B08-ABA9-713ADB5BA30E}" type="presOf" srcId="{7C04D128-DA72-4D28-8D5A-4121E74CFAA5}" destId="{00C6E33E-345A-4C89-8391-83F493C5A40F}" srcOrd="1" destOrd="0" presId="urn:microsoft.com/office/officeart/2005/8/layout/orgChart1"/>
    <dgm:cxn modelId="{973387A9-D31C-444F-8C53-1BCBE456154D}" type="presOf" srcId="{08830ED6-4B8D-4ACD-909B-3F69541EB917}" destId="{F1EB8F02-556F-4BA2-B55A-B7E048084643}" srcOrd="0" destOrd="0" presId="urn:microsoft.com/office/officeart/2005/8/layout/orgChart1"/>
    <dgm:cxn modelId="{F3C40945-F955-4233-A3A3-D8D8C9C32F1B}" type="presOf" srcId="{DE37194A-6841-49C6-80D8-B183F3E86BF2}" destId="{7A18DA94-CE93-4FBE-9761-678756053CA0}" srcOrd="0" destOrd="0" presId="urn:microsoft.com/office/officeart/2005/8/layout/orgChart1"/>
    <dgm:cxn modelId="{16514C5B-313B-4E41-A40B-BD7EF76C8DEE}" srcId="{882FB2C8-DBA4-4455-B65B-3345807A3F8E}" destId="{7C04D128-DA72-4D28-8D5A-4121E74CFAA5}" srcOrd="1" destOrd="0" parTransId="{1134F1B0-FDCE-45A6-8977-B7E093E370FF}" sibTransId="{15B1288E-86F3-40E1-86CE-A1894F34BEA8}"/>
    <dgm:cxn modelId="{26C3174C-D858-4E11-B0B4-1D6052164483}" type="presParOf" srcId="{3C840B03-8C05-435C-90F2-D3ECE77C65FA}" destId="{9A364FF4-662D-4CC2-B0E1-AEFA302E78FA}" srcOrd="0" destOrd="0" presId="urn:microsoft.com/office/officeart/2005/8/layout/orgChart1"/>
    <dgm:cxn modelId="{AD4B9E81-3CD3-4EB5-832F-38982821A83F}" type="presParOf" srcId="{9A364FF4-662D-4CC2-B0E1-AEFA302E78FA}" destId="{455E58E9-38C1-4832-9722-9D870AD4FB2D}" srcOrd="0" destOrd="0" presId="urn:microsoft.com/office/officeart/2005/8/layout/orgChart1"/>
    <dgm:cxn modelId="{89074FE1-1AD5-42A0-9A72-ED3DBE1EA713}" type="presParOf" srcId="{455E58E9-38C1-4832-9722-9D870AD4FB2D}" destId="{B42A88EE-5BF0-4ED3-999F-0B6FD6F49D2F}" srcOrd="0" destOrd="0" presId="urn:microsoft.com/office/officeart/2005/8/layout/orgChart1"/>
    <dgm:cxn modelId="{A048E0C0-71F8-46D5-B729-653CAACB96DD}" type="presParOf" srcId="{455E58E9-38C1-4832-9722-9D870AD4FB2D}" destId="{11DA34F4-C154-45A1-ABDC-B727BDF33C21}" srcOrd="1" destOrd="0" presId="urn:microsoft.com/office/officeart/2005/8/layout/orgChart1"/>
    <dgm:cxn modelId="{1BA84472-D208-4EA7-A668-273E7CB71B89}" type="presParOf" srcId="{9A364FF4-662D-4CC2-B0E1-AEFA302E78FA}" destId="{F90FEBEB-6C30-46A5-8A0D-43B0CC368B04}" srcOrd="1" destOrd="0" presId="urn:microsoft.com/office/officeart/2005/8/layout/orgChart1"/>
    <dgm:cxn modelId="{75423FF3-802A-42E1-893B-90D9D2E3888D}" type="presParOf" srcId="{F90FEBEB-6C30-46A5-8A0D-43B0CC368B04}" destId="{E8F0BBC2-B31C-4594-8861-B45058DA082C}" srcOrd="0" destOrd="0" presId="urn:microsoft.com/office/officeart/2005/8/layout/orgChart1"/>
    <dgm:cxn modelId="{50D46C7B-C69D-4205-B7E4-4A5C5DABB5D3}" type="presParOf" srcId="{F90FEBEB-6C30-46A5-8A0D-43B0CC368B04}" destId="{27BFC88E-39C6-4FD7-81CE-E82A9E8DC38D}" srcOrd="1" destOrd="0" presId="urn:microsoft.com/office/officeart/2005/8/layout/orgChart1"/>
    <dgm:cxn modelId="{7C373047-32D1-43CC-81FA-FF552CFAB936}" type="presParOf" srcId="{27BFC88E-39C6-4FD7-81CE-E82A9E8DC38D}" destId="{E895828E-8E04-46D3-BA48-4F5A536BEA94}" srcOrd="0" destOrd="0" presId="urn:microsoft.com/office/officeart/2005/8/layout/orgChart1"/>
    <dgm:cxn modelId="{0F1D8B4F-C4D0-41C9-A8E6-EDF5094C245B}" type="presParOf" srcId="{E895828E-8E04-46D3-BA48-4F5A536BEA94}" destId="{A9E8F162-9637-49B5-B586-B3A875D1F53B}" srcOrd="0" destOrd="0" presId="urn:microsoft.com/office/officeart/2005/8/layout/orgChart1"/>
    <dgm:cxn modelId="{411AC943-9EC2-4BF9-9ABD-8519963ADF73}" type="presParOf" srcId="{E895828E-8E04-46D3-BA48-4F5A536BEA94}" destId="{7E5D608E-EFDA-44CF-AC5A-0642B3251F51}" srcOrd="1" destOrd="0" presId="urn:microsoft.com/office/officeart/2005/8/layout/orgChart1"/>
    <dgm:cxn modelId="{A46137AD-00E0-4524-865D-D33A1D8A796D}" type="presParOf" srcId="{27BFC88E-39C6-4FD7-81CE-E82A9E8DC38D}" destId="{15B46E47-4EEE-4BD5-B2CA-187D9B47B5C9}" srcOrd="1" destOrd="0" presId="urn:microsoft.com/office/officeart/2005/8/layout/orgChart1"/>
    <dgm:cxn modelId="{50455F5C-487C-4AF0-94AA-BCA4A5A829F2}" type="presParOf" srcId="{15B46E47-4EEE-4BD5-B2CA-187D9B47B5C9}" destId="{B9A9385A-84C8-46A4-80BB-93CCD929ECAC}" srcOrd="0" destOrd="0" presId="urn:microsoft.com/office/officeart/2005/8/layout/orgChart1"/>
    <dgm:cxn modelId="{5B24CD34-75FF-474B-B56D-8B759C692D33}" type="presParOf" srcId="{15B46E47-4EEE-4BD5-B2CA-187D9B47B5C9}" destId="{E53306A6-4A26-41C5-9CA4-9AAE576CC546}" srcOrd="1" destOrd="0" presId="urn:microsoft.com/office/officeart/2005/8/layout/orgChart1"/>
    <dgm:cxn modelId="{27334F7B-469B-4519-9864-EBD01631E71E}" type="presParOf" srcId="{E53306A6-4A26-41C5-9CA4-9AAE576CC546}" destId="{6E78217C-0334-444B-801A-107908AA3FF3}" srcOrd="0" destOrd="0" presId="urn:microsoft.com/office/officeart/2005/8/layout/orgChart1"/>
    <dgm:cxn modelId="{D9F3F021-B595-455F-894A-0003462547D7}" type="presParOf" srcId="{6E78217C-0334-444B-801A-107908AA3FF3}" destId="{51741D71-3F00-42E1-A99C-82D5720D28D5}" srcOrd="0" destOrd="0" presId="urn:microsoft.com/office/officeart/2005/8/layout/orgChart1"/>
    <dgm:cxn modelId="{B5E85024-22C8-4052-AEC0-D430ADEB2B2D}" type="presParOf" srcId="{6E78217C-0334-444B-801A-107908AA3FF3}" destId="{26F34352-AFE1-427A-9A84-E26E85169E65}" srcOrd="1" destOrd="0" presId="urn:microsoft.com/office/officeart/2005/8/layout/orgChart1"/>
    <dgm:cxn modelId="{0886E7C6-5EB2-4A09-A5BB-12DC75DADA01}" type="presParOf" srcId="{E53306A6-4A26-41C5-9CA4-9AAE576CC546}" destId="{BA76D30E-5714-494E-BEF4-611431D6BD6E}" srcOrd="1" destOrd="0" presId="urn:microsoft.com/office/officeart/2005/8/layout/orgChart1"/>
    <dgm:cxn modelId="{0CF3C84C-6F66-479E-A413-4AECAE37E590}" type="presParOf" srcId="{E53306A6-4A26-41C5-9CA4-9AAE576CC546}" destId="{8336A9E5-B7A4-4E57-B653-3E8B9B92E7B4}" srcOrd="2" destOrd="0" presId="urn:microsoft.com/office/officeart/2005/8/layout/orgChart1"/>
    <dgm:cxn modelId="{35B97C68-304E-49E2-BC40-DB6BCA349444}" type="presParOf" srcId="{15B46E47-4EEE-4BD5-B2CA-187D9B47B5C9}" destId="{770CB8BE-BF89-4B87-94E6-31C32A324DBB}" srcOrd="2" destOrd="0" presId="urn:microsoft.com/office/officeart/2005/8/layout/orgChart1"/>
    <dgm:cxn modelId="{D4BD4881-845E-4C7D-A086-C117C5925A2B}" type="presParOf" srcId="{15B46E47-4EEE-4BD5-B2CA-187D9B47B5C9}" destId="{DFB9755B-13C3-4FBB-9DE4-5346DB4A5A0B}" srcOrd="3" destOrd="0" presId="urn:microsoft.com/office/officeart/2005/8/layout/orgChart1"/>
    <dgm:cxn modelId="{04E3F3C1-806E-4871-8300-83698439E3E6}" type="presParOf" srcId="{DFB9755B-13C3-4FBB-9DE4-5346DB4A5A0B}" destId="{9A44F2A4-28D0-4526-A785-59017803D944}" srcOrd="0" destOrd="0" presId="urn:microsoft.com/office/officeart/2005/8/layout/orgChart1"/>
    <dgm:cxn modelId="{F1D6FCE6-BDDC-4EA6-AFB3-02EC17A11F92}" type="presParOf" srcId="{9A44F2A4-28D0-4526-A785-59017803D944}" destId="{EE9BC002-52F1-4CEA-9764-2D10667FA46B}" srcOrd="0" destOrd="0" presId="urn:microsoft.com/office/officeart/2005/8/layout/orgChart1"/>
    <dgm:cxn modelId="{0FFF4E22-4453-4B93-A3C1-3CF53CE2328F}" type="presParOf" srcId="{9A44F2A4-28D0-4526-A785-59017803D944}" destId="{030701AD-88E7-4ACB-A2EF-66D8BFACFD5D}" srcOrd="1" destOrd="0" presId="urn:microsoft.com/office/officeart/2005/8/layout/orgChart1"/>
    <dgm:cxn modelId="{53235431-5A90-497F-B2AF-C3AC18DBFD88}" type="presParOf" srcId="{DFB9755B-13C3-4FBB-9DE4-5346DB4A5A0B}" destId="{3B41B889-513D-4975-BE82-246B7EA64097}" srcOrd="1" destOrd="0" presId="urn:microsoft.com/office/officeart/2005/8/layout/orgChart1"/>
    <dgm:cxn modelId="{27704012-DDB7-412D-9C77-EA7EB8CD21EB}" type="presParOf" srcId="{DFB9755B-13C3-4FBB-9DE4-5346DB4A5A0B}" destId="{DF3D6FE6-303B-4652-B70E-91AD68E85751}" srcOrd="2" destOrd="0" presId="urn:microsoft.com/office/officeart/2005/8/layout/orgChart1"/>
    <dgm:cxn modelId="{1C36D46A-C18C-4423-9A28-DEF510F72A08}" type="presParOf" srcId="{15B46E47-4EEE-4BD5-B2CA-187D9B47B5C9}" destId="{957CFEF0-E8A7-4D38-8D3F-ADE4FE58859E}" srcOrd="4" destOrd="0" presId="urn:microsoft.com/office/officeart/2005/8/layout/orgChart1"/>
    <dgm:cxn modelId="{C1E5D84E-E35F-4E36-B125-D53DB7AB056C}" type="presParOf" srcId="{15B46E47-4EEE-4BD5-B2CA-187D9B47B5C9}" destId="{96DC1BCB-8BD5-44C5-BEFD-79A72C709065}" srcOrd="5" destOrd="0" presId="urn:microsoft.com/office/officeart/2005/8/layout/orgChart1"/>
    <dgm:cxn modelId="{B29517F3-F150-464A-A599-0D615A8D7F31}" type="presParOf" srcId="{96DC1BCB-8BD5-44C5-BEFD-79A72C709065}" destId="{85D22047-818C-4380-97B8-06D2343D8EBA}" srcOrd="0" destOrd="0" presId="urn:microsoft.com/office/officeart/2005/8/layout/orgChart1"/>
    <dgm:cxn modelId="{08977EAB-18DA-4F22-B675-533984F24521}" type="presParOf" srcId="{85D22047-818C-4380-97B8-06D2343D8EBA}" destId="{E604A848-ED4E-460A-8B56-0730BCE6A2A4}" srcOrd="0" destOrd="0" presId="urn:microsoft.com/office/officeart/2005/8/layout/orgChart1"/>
    <dgm:cxn modelId="{9038EF02-FA73-49A3-A8DD-ABF3380AE647}" type="presParOf" srcId="{85D22047-818C-4380-97B8-06D2343D8EBA}" destId="{DF8F6773-70E3-4558-8FE3-EF33C91657CA}" srcOrd="1" destOrd="0" presId="urn:microsoft.com/office/officeart/2005/8/layout/orgChart1"/>
    <dgm:cxn modelId="{03549C62-4349-4C73-B100-BF6F6F705DB3}" type="presParOf" srcId="{96DC1BCB-8BD5-44C5-BEFD-79A72C709065}" destId="{86BDA13F-01A9-43FB-A2B8-01A175A729C3}" srcOrd="1" destOrd="0" presId="urn:microsoft.com/office/officeart/2005/8/layout/orgChart1"/>
    <dgm:cxn modelId="{2ED3A323-F4A2-4FEB-8004-B8236B473DF6}" type="presParOf" srcId="{96DC1BCB-8BD5-44C5-BEFD-79A72C709065}" destId="{5E56EBD3-1178-462B-AEDD-0838CF369709}" srcOrd="2" destOrd="0" presId="urn:microsoft.com/office/officeart/2005/8/layout/orgChart1"/>
    <dgm:cxn modelId="{2E45201B-E8BF-4A70-B5F1-6E35FD375875}" type="presParOf" srcId="{27BFC88E-39C6-4FD7-81CE-E82A9E8DC38D}" destId="{6BF869A9-DA4B-4CBC-8516-9CB4790A7663}" srcOrd="2" destOrd="0" presId="urn:microsoft.com/office/officeart/2005/8/layout/orgChart1"/>
    <dgm:cxn modelId="{958F0033-1D8D-411A-84C5-EEDB74E390C5}" type="presParOf" srcId="{F90FEBEB-6C30-46A5-8A0D-43B0CC368B04}" destId="{C6C0D003-DC2C-4CBC-A78E-E2DDCC92762F}" srcOrd="2" destOrd="0" presId="urn:microsoft.com/office/officeart/2005/8/layout/orgChart1"/>
    <dgm:cxn modelId="{7BF1246F-8F62-4350-BF3C-46178584829B}" type="presParOf" srcId="{F90FEBEB-6C30-46A5-8A0D-43B0CC368B04}" destId="{A0E986E6-27B2-47B2-9695-28BB9ED1948D}" srcOrd="3" destOrd="0" presId="urn:microsoft.com/office/officeart/2005/8/layout/orgChart1"/>
    <dgm:cxn modelId="{EF0576DD-1770-4D4B-B32C-7AEC394D3C5A}" type="presParOf" srcId="{A0E986E6-27B2-47B2-9695-28BB9ED1948D}" destId="{A04756D0-B048-45E9-8BD1-15E1F65752AB}" srcOrd="0" destOrd="0" presId="urn:microsoft.com/office/officeart/2005/8/layout/orgChart1"/>
    <dgm:cxn modelId="{A9F0388A-5EAB-4712-87A5-1ABBC7C1AFA7}" type="presParOf" srcId="{A04756D0-B048-45E9-8BD1-15E1F65752AB}" destId="{1EADBC13-C022-4746-AEE4-C4E372E1C1F4}" srcOrd="0" destOrd="0" presId="urn:microsoft.com/office/officeart/2005/8/layout/orgChart1"/>
    <dgm:cxn modelId="{A3AF82A5-D9FA-44F3-BAD3-D2982477B9EE}" type="presParOf" srcId="{A04756D0-B048-45E9-8BD1-15E1F65752AB}" destId="{F024DB36-AD30-4630-AC31-610ECB253B73}" srcOrd="1" destOrd="0" presId="urn:microsoft.com/office/officeart/2005/8/layout/orgChart1"/>
    <dgm:cxn modelId="{EAD935DC-D1D7-4956-B7D9-7CBE0F0F180A}" type="presParOf" srcId="{A0E986E6-27B2-47B2-9695-28BB9ED1948D}" destId="{82206311-3D07-4EFD-9378-3525C3BE1A8E}" srcOrd="1" destOrd="0" presId="urn:microsoft.com/office/officeart/2005/8/layout/orgChart1"/>
    <dgm:cxn modelId="{2C30E355-0324-4F5E-AAB6-5E07A711F727}" type="presParOf" srcId="{82206311-3D07-4EFD-9378-3525C3BE1A8E}" destId="{45EC11DC-144A-4338-8E92-2DDF08C0D41A}" srcOrd="0" destOrd="0" presId="urn:microsoft.com/office/officeart/2005/8/layout/orgChart1"/>
    <dgm:cxn modelId="{9A1DE15D-CEB8-4D73-AEC3-5906B0A63E19}" type="presParOf" srcId="{82206311-3D07-4EFD-9378-3525C3BE1A8E}" destId="{64B552F5-F297-4703-95ED-2AA72A12AA56}" srcOrd="1" destOrd="0" presId="urn:microsoft.com/office/officeart/2005/8/layout/orgChart1"/>
    <dgm:cxn modelId="{C756A5D4-45D5-4E1F-9292-C56720058D7C}" type="presParOf" srcId="{64B552F5-F297-4703-95ED-2AA72A12AA56}" destId="{05FBB452-04A9-4CC5-B15B-2BBB6420831D}" srcOrd="0" destOrd="0" presId="urn:microsoft.com/office/officeart/2005/8/layout/orgChart1"/>
    <dgm:cxn modelId="{1843C561-DE1E-4556-BC5D-2C0835620192}" type="presParOf" srcId="{05FBB452-04A9-4CC5-B15B-2BBB6420831D}" destId="{D00FC9BA-5BEC-4174-B45B-AC010CB5A61E}" srcOrd="0" destOrd="0" presId="urn:microsoft.com/office/officeart/2005/8/layout/orgChart1"/>
    <dgm:cxn modelId="{5917CFC5-818E-478B-842A-34E0B59A3688}" type="presParOf" srcId="{05FBB452-04A9-4CC5-B15B-2BBB6420831D}" destId="{C5BD553C-4ABD-43B4-8AB4-DC108EC30282}" srcOrd="1" destOrd="0" presId="urn:microsoft.com/office/officeart/2005/8/layout/orgChart1"/>
    <dgm:cxn modelId="{A26382F5-F58F-4AD5-8617-E1A118DE6A7C}" type="presParOf" srcId="{64B552F5-F297-4703-95ED-2AA72A12AA56}" destId="{26E57F5B-3D1F-4F5C-9B85-762781E9EE73}" srcOrd="1" destOrd="0" presId="urn:microsoft.com/office/officeart/2005/8/layout/orgChart1"/>
    <dgm:cxn modelId="{ACBA4E59-4841-44DE-8110-DB6A66FCF15D}" type="presParOf" srcId="{64B552F5-F297-4703-95ED-2AA72A12AA56}" destId="{C4D90B1E-6E1E-4C9A-A9BA-F0637E69509E}" srcOrd="2" destOrd="0" presId="urn:microsoft.com/office/officeart/2005/8/layout/orgChart1"/>
    <dgm:cxn modelId="{A7A788BA-059A-46E5-ABAD-DBEB072076B3}" type="presParOf" srcId="{82206311-3D07-4EFD-9378-3525C3BE1A8E}" destId="{0C09A2F3-F3A9-4B06-BB6B-9EE376C114EF}" srcOrd="2" destOrd="0" presId="urn:microsoft.com/office/officeart/2005/8/layout/orgChart1"/>
    <dgm:cxn modelId="{DE2A304A-893A-4578-8A27-530709D85BED}" type="presParOf" srcId="{82206311-3D07-4EFD-9378-3525C3BE1A8E}" destId="{DF8351BA-301B-4E12-9155-E00437A14E40}" srcOrd="3" destOrd="0" presId="urn:microsoft.com/office/officeart/2005/8/layout/orgChart1"/>
    <dgm:cxn modelId="{1792CD0A-B21F-4DF7-B074-D3D27C6B22B9}" type="presParOf" srcId="{DF8351BA-301B-4E12-9155-E00437A14E40}" destId="{CB2668F8-8332-434D-9E9A-9B99A862B321}" srcOrd="0" destOrd="0" presId="urn:microsoft.com/office/officeart/2005/8/layout/orgChart1"/>
    <dgm:cxn modelId="{627E1A24-83B1-4A07-9430-1C88EBA97E88}" type="presParOf" srcId="{CB2668F8-8332-434D-9E9A-9B99A862B321}" destId="{B930D59E-8978-45C6-8D39-AF466F1ECD25}" srcOrd="0" destOrd="0" presId="urn:microsoft.com/office/officeart/2005/8/layout/orgChart1"/>
    <dgm:cxn modelId="{97C58951-4D86-46E4-8BCC-545935E78581}" type="presParOf" srcId="{CB2668F8-8332-434D-9E9A-9B99A862B321}" destId="{00C6E33E-345A-4C89-8391-83F493C5A40F}" srcOrd="1" destOrd="0" presId="urn:microsoft.com/office/officeart/2005/8/layout/orgChart1"/>
    <dgm:cxn modelId="{DE379FC4-25BD-484C-8775-361FC947D32B}" type="presParOf" srcId="{DF8351BA-301B-4E12-9155-E00437A14E40}" destId="{2FF7AE71-4557-4793-8655-E1F138F769ED}" srcOrd="1" destOrd="0" presId="urn:microsoft.com/office/officeart/2005/8/layout/orgChart1"/>
    <dgm:cxn modelId="{E41EAC0D-44C2-4A7D-9577-698EFA500413}" type="presParOf" srcId="{DF8351BA-301B-4E12-9155-E00437A14E40}" destId="{1A80C857-761B-49BE-8AAD-08D489AFC0E3}" srcOrd="2" destOrd="0" presId="urn:microsoft.com/office/officeart/2005/8/layout/orgChart1"/>
    <dgm:cxn modelId="{991099D7-8AC9-4D42-B74F-DE506C056615}" type="presParOf" srcId="{A0E986E6-27B2-47B2-9695-28BB9ED1948D}" destId="{D89862EB-BD9A-478F-BBFC-B606EA510AA3}" srcOrd="2" destOrd="0" presId="urn:microsoft.com/office/officeart/2005/8/layout/orgChart1"/>
    <dgm:cxn modelId="{0E9E6336-6858-409D-9A16-A1E9C30C7BB3}" type="presParOf" srcId="{F90FEBEB-6C30-46A5-8A0D-43B0CC368B04}" destId="{2E58F290-8714-42BA-B0D9-B568BC31270C}" srcOrd="4" destOrd="0" presId="urn:microsoft.com/office/officeart/2005/8/layout/orgChart1"/>
    <dgm:cxn modelId="{EECFCFCE-5986-4F4E-A877-2252540F5D47}" type="presParOf" srcId="{F90FEBEB-6C30-46A5-8A0D-43B0CC368B04}" destId="{1F000661-6861-4708-A81C-CF122EDBE7FA}" srcOrd="5" destOrd="0" presId="urn:microsoft.com/office/officeart/2005/8/layout/orgChart1"/>
    <dgm:cxn modelId="{26595D93-F865-49BC-845F-5955A2F3F0B0}" type="presParOf" srcId="{1F000661-6861-4708-A81C-CF122EDBE7FA}" destId="{1D1050D6-601B-4ECB-8333-EB11DECB5554}" srcOrd="0" destOrd="0" presId="urn:microsoft.com/office/officeart/2005/8/layout/orgChart1"/>
    <dgm:cxn modelId="{2E85AA06-3535-4D1D-8F8F-014A64C53B78}" type="presParOf" srcId="{1D1050D6-601B-4ECB-8333-EB11DECB5554}" destId="{D1508613-77EE-49E5-893E-FB039EC89AD7}" srcOrd="0" destOrd="0" presId="urn:microsoft.com/office/officeart/2005/8/layout/orgChart1"/>
    <dgm:cxn modelId="{43E63EA4-2519-45E5-85F9-1A5F71C889AE}" type="presParOf" srcId="{1D1050D6-601B-4ECB-8333-EB11DECB5554}" destId="{013CC6FA-254F-4483-8672-B062B2232CB9}" srcOrd="1" destOrd="0" presId="urn:microsoft.com/office/officeart/2005/8/layout/orgChart1"/>
    <dgm:cxn modelId="{2D2AC53E-3265-4F6A-820C-1C84C672C382}" type="presParOf" srcId="{1F000661-6861-4708-A81C-CF122EDBE7FA}" destId="{0C5F11CF-3D7A-433C-8953-EA93BF2523AE}" srcOrd="1" destOrd="0" presId="urn:microsoft.com/office/officeart/2005/8/layout/orgChart1"/>
    <dgm:cxn modelId="{8FA377D9-F0CC-4CD3-AA0A-4D036070BE95}" type="presParOf" srcId="{0C5F11CF-3D7A-433C-8953-EA93BF2523AE}" destId="{01D05BF3-D405-40E0-805D-AF510DAA0F7A}" srcOrd="0" destOrd="0" presId="urn:microsoft.com/office/officeart/2005/8/layout/orgChart1"/>
    <dgm:cxn modelId="{D615C634-1119-4FAD-8717-184D3C192A7E}" type="presParOf" srcId="{0C5F11CF-3D7A-433C-8953-EA93BF2523AE}" destId="{210F10FA-2A05-4FD9-9949-52BF7AF65B73}" srcOrd="1" destOrd="0" presId="urn:microsoft.com/office/officeart/2005/8/layout/orgChart1"/>
    <dgm:cxn modelId="{A86E1B6F-81CA-4F43-B93B-6B321B0A3B04}" type="presParOf" srcId="{210F10FA-2A05-4FD9-9949-52BF7AF65B73}" destId="{8934A0DB-2273-4F0F-9B63-1C766183B7E0}" srcOrd="0" destOrd="0" presId="urn:microsoft.com/office/officeart/2005/8/layout/orgChart1"/>
    <dgm:cxn modelId="{AC4F6DBF-9F83-43F5-9CF6-9ACB106FF772}" type="presParOf" srcId="{8934A0DB-2273-4F0F-9B63-1C766183B7E0}" destId="{942EA15C-27CE-49C5-8DE3-A10D6C259CA2}" srcOrd="0" destOrd="0" presId="urn:microsoft.com/office/officeart/2005/8/layout/orgChart1"/>
    <dgm:cxn modelId="{E4A23004-1274-42BD-A48E-57484D6C5766}" type="presParOf" srcId="{8934A0DB-2273-4F0F-9B63-1C766183B7E0}" destId="{78C31063-3A0A-4289-AF08-80F2E5031139}" srcOrd="1" destOrd="0" presId="urn:microsoft.com/office/officeart/2005/8/layout/orgChart1"/>
    <dgm:cxn modelId="{5A6C490B-6FF8-4247-8686-824C76C20141}" type="presParOf" srcId="{210F10FA-2A05-4FD9-9949-52BF7AF65B73}" destId="{95432F75-29B5-4B81-986E-499AB9BA0393}" srcOrd="1" destOrd="0" presId="urn:microsoft.com/office/officeart/2005/8/layout/orgChart1"/>
    <dgm:cxn modelId="{07FED347-98C6-4508-9FAB-4CFB5EC01DC0}" type="presParOf" srcId="{210F10FA-2A05-4FD9-9949-52BF7AF65B73}" destId="{87C28272-E12D-4820-9586-60B07D0C1B25}" srcOrd="2" destOrd="0" presId="urn:microsoft.com/office/officeart/2005/8/layout/orgChart1"/>
    <dgm:cxn modelId="{A2DB38D0-6024-4C05-9862-448A864437A2}" type="presParOf" srcId="{0C5F11CF-3D7A-433C-8953-EA93BF2523AE}" destId="{324C54AB-32FA-4FCF-AC73-24E54E4ED494}" srcOrd="2" destOrd="0" presId="urn:microsoft.com/office/officeart/2005/8/layout/orgChart1"/>
    <dgm:cxn modelId="{36D21B87-F1E5-4A02-89FA-9CA00621BE6C}" type="presParOf" srcId="{0C5F11CF-3D7A-433C-8953-EA93BF2523AE}" destId="{5E9DC841-B128-4894-8047-CC8BC9BCF724}" srcOrd="3" destOrd="0" presId="urn:microsoft.com/office/officeart/2005/8/layout/orgChart1"/>
    <dgm:cxn modelId="{82DD336C-5D1C-4C2E-B6F5-3EE08A48C312}" type="presParOf" srcId="{5E9DC841-B128-4894-8047-CC8BC9BCF724}" destId="{D4B21811-7A1E-443D-AEF5-723F005A474F}" srcOrd="0" destOrd="0" presId="urn:microsoft.com/office/officeart/2005/8/layout/orgChart1"/>
    <dgm:cxn modelId="{C4A85CD9-1393-45B2-89A9-7798E943B551}" type="presParOf" srcId="{D4B21811-7A1E-443D-AEF5-723F005A474F}" destId="{7A18DA94-CE93-4FBE-9761-678756053CA0}" srcOrd="0" destOrd="0" presId="urn:microsoft.com/office/officeart/2005/8/layout/orgChart1"/>
    <dgm:cxn modelId="{E6881482-1435-4DDA-853C-4AB0434CE292}" type="presParOf" srcId="{D4B21811-7A1E-443D-AEF5-723F005A474F}" destId="{1174E192-42DB-4146-87FC-159B2E3341CC}" srcOrd="1" destOrd="0" presId="urn:microsoft.com/office/officeart/2005/8/layout/orgChart1"/>
    <dgm:cxn modelId="{96C93524-2D04-40C4-B9D6-B35755D7E81E}" type="presParOf" srcId="{5E9DC841-B128-4894-8047-CC8BC9BCF724}" destId="{53012339-9ED5-4868-9B8D-5096A6D830BA}" srcOrd="1" destOrd="0" presId="urn:microsoft.com/office/officeart/2005/8/layout/orgChart1"/>
    <dgm:cxn modelId="{35BA5A09-A42C-45FE-B47C-8880268A20F1}" type="presParOf" srcId="{5E9DC841-B128-4894-8047-CC8BC9BCF724}" destId="{0B7A3467-9624-4F72-B26C-12441863D2A1}" srcOrd="2" destOrd="0" presId="urn:microsoft.com/office/officeart/2005/8/layout/orgChart1"/>
    <dgm:cxn modelId="{B5C6A09E-4FC6-4E9A-9A54-6E812636745C}" type="presParOf" srcId="{0C5F11CF-3D7A-433C-8953-EA93BF2523AE}" destId="{0DF9CB3D-B516-45DA-87EE-9AC73FF9ED85}" srcOrd="4" destOrd="0" presId="urn:microsoft.com/office/officeart/2005/8/layout/orgChart1"/>
    <dgm:cxn modelId="{0E5262AD-AF81-4C0B-9FA3-88178BFCA56C}" type="presParOf" srcId="{0C5F11CF-3D7A-433C-8953-EA93BF2523AE}" destId="{E9A0D28C-3EF0-4C8E-A304-1F13058E2E1B}" srcOrd="5" destOrd="0" presId="urn:microsoft.com/office/officeart/2005/8/layout/orgChart1"/>
    <dgm:cxn modelId="{16802659-DBA0-4B37-B835-E60291B26743}" type="presParOf" srcId="{E9A0D28C-3EF0-4C8E-A304-1F13058E2E1B}" destId="{B16C9231-A204-431E-A2D6-24810623F942}" srcOrd="0" destOrd="0" presId="urn:microsoft.com/office/officeart/2005/8/layout/orgChart1"/>
    <dgm:cxn modelId="{A1D710BF-E46A-4E27-9B17-F4ACD273387B}" type="presParOf" srcId="{B16C9231-A204-431E-A2D6-24810623F942}" destId="{5948204B-81F3-49A2-A5BE-684A741A427D}" srcOrd="0" destOrd="0" presId="urn:microsoft.com/office/officeart/2005/8/layout/orgChart1"/>
    <dgm:cxn modelId="{B95B9B9D-3394-47F9-AB33-2552EC3F33AB}" type="presParOf" srcId="{B16C9231-A204-431E-A2D6-24810623F942}" destId="{25AB2337-89DE-4F9F-9E16-304D5D8EF419}" srcOrd="1" destOrd="0" presId="urn:microsoft.com/office/officeart/2005/8/layout/orgChart1"/>
    <dgm:cxn modelId="{D019A0C6-85D0-4CCB-85C4-09E195BCEDE3}" type="presParOf" srcId="{E9A0D28C-3EF0-4C8E-A304-1F13058E2E1B}" destId="{18E7B758-7626-4242-928D-33360328EB3F}" srcOrd="1" destOrd="0" presId="urn:microsoft.com/office/officeart/2005/8/layout/orgChart1"/>
    <dgm:cxn modelId="{5C054078-F907-49FC-8F71-14D142CF6243}" type="presParOf" srcId="{E9A0D28C-3EF0-4C8E-A304-1F13058E2E1B}" destId="{9BFB4729-6C4B-44BE-A487-7BB30B502B80}" srcOrd="2" destOrd="0" presId="urn:microsoft.com/office/officeart/2005/8/layout/orgChart1"/>
    <dgm:cxn modelId="{0A241F4D-86D0-4148-89C5-6286835C1577}" type="presParOf" srcId="{1F000661-6861-4708-A81C-CF122EDBE7FA}" destId="{617A96BA-80C6-4217-B3C8-CDD3D3E90B6A}" srcOrd="2" destOrd="0" presId="urn:microsoft.com/office/officeart/2005/8/layout/orgChart1"/>
    <dgm:cxn modelId="{2E14EEE1-9513-4A90-B2D7-C3A70B17CD41}" type="presParOf" srcId="{F90FEBEB-6C30-46A5-8A0D-43B0CC368B04}" destId="{F1EB8F02-556F-4BA2-B55A-B7E048084643}" srcOrd="6" destOrd="0" presId="urn:microsoft.com/office/officeart/2005/8/layout/orgChart1"/>
    <dgm:cxn modelId="{B921D4C0-1A31-4893-9408-98D5AAAC92EC}" type="presParOf" srcId="{F90FEBEB-6C30-46A5-8A0D-43B0CC368B04}" destId="{62AAA4AE-C3AC-49C8-9216-B2ADA0F95077}" srcOrd="7" destOrd="0" presId="urn:microsoft.com/office/officeart/2005/8/layout/orgChart1"/>
    <dgm:cxn modelId="{8AE91DDA-8EB7-4579-A6FF-7F6797FE81C8}" type="presParOf" srcId="{62AAA4AE-C3AC-49C8-9216-B2ADA0F95077}" destId="{258085FA-11CB-4A19-94BD-A50F34D46C35}" srcOrd="0" destOrd="0" presId="urn:microsoft.com/office/officeart/2005/8/layout/orgChart1"/>
    <dgm:cxn modelId="{6DC02F2E-4482-4B1B-A029-7DAD5C5AEF69}" type="presParOf" srcId="{258085FA-11CB-4A19-94BD-A50F34D46C35}" destId="{5B9659CE-C534-4D1F-8BE7-152358CEA89D}" srcOrd="0" destOrd="0" presId="urn:microsoft.com/office/officeart/2005/8/layout/orgChart1"/>
    <dgm:cxn modelId="{D53FF10A-CAC3-4DBC-9D4B-1BD7F5CE44C4}" type="presParOf" srcId="{258085FA-11CB-4A19-94BD-A50F34D46C35}" destId="{55DCF97D-99B6-4727-BF10-E306790860F8}" srcOrd="1" destOrd="0" presId="urn:microsoft.com/office/officeart/2005/8/layout/orgChart1"/>
    <dgm:cxn modelId="{692887CB-0103-45EE-AE71-712CFF97C8B8}" type="presParOf" srcId="{62AAA4AE-C3AC-49C8-9216-B2ADA0F95077}" destId="{3887C19B-8529-454D-BD46-EBBE34820EF1}" srcOrd="1" destOrd="0" presId="urn:microsoft.com/office/officeart/2005/8/layout/orgChart1"/>
    <dgm:cxn modelId="{11C83753-A06B-4B03-A8BA-379635AAB40F}" type="presParOf" srcId="{3887C19B-8529-454D-BD46-EBBE34820EF1}" destId="{3CDF223F-40C0-4FC5-AB30-196D568DC151}" srcOrd="0" destOrd="0" presId="urn:microsoft.com/office/officeart/2005/8/layout/orgChart1"/>
    <dgm:cxn modelId="{1935F7D5-0608-43D1-8879-2CE1D958C5B1}" type="presParOf" srcId="{3887C19B-8529-454D-BD46-EBBE34820EF1}" destId="{16B1321C-F297-4C71-85A5-A2A4BDCE93A1}" srcOrd="1" destOrd="0" presId="urn:microsoft.com/office/officeart/2005/8/layout/orgChart1"/>
    <dgm:cxn modelId="{A5F95ED1-0AD4-4FC1-92DB-30A1B93C854B}" type="presParOf" srcId="{16B1321C-F297-4C71-85A5-A2A4BDCE93A1}" destId="{15AB5DBB-EC11-4C48-B1DB-FF82BC90A6F4}" srcOrd="0" destOrd="0" presId="urn:microsoft.com/office/officeart/2005/8/layout/orgChart1"/>
    <dgm:cxn modelId="{C493E5FE-9BA7-430A-8A90-9F44E96E1ACD}" type="presParOf" srcId="{15AB5DBB-EC11-4C48-B1DB-FF82BC90A6F4}" destId="{5CE4A911-2792-44ED-B06D-0A2C0557B5EE}" srcOrd="0" destOrd="0" presId="urn:microsoft.com/office/officeart/2005/8/layout/orgChart1"/>
    <dgm:cxn modelId="{282ADF1F-4556-4459-BD95-85B2FAC81138}" type="presParOf" srcId="{15AB5DBB-EC11-4C48-B1DB-FF82BC90A6F4}" destId="{C1DBCC1B-EAB4-4B51-BD8E-65C6917EEF57}" srcOrd="1" destOrd="0" presId="urn:microsoft.com/office/officeart/2005/8/layout/orgChart1"/>
    <dgm:cxn modelId="{CD2D3029-4903-4374-A910-5DD36F3DD390}" type="presParOf" srcId="{16B1321C-F297-4C71-85A5-A2A4BDCE93A1}" destId="{111A346C-C52E-4BA2-ABFA-BAEB3C41D512}" srcOrd="1" destOrd="0" presId="urn:microsoft.com/office/officeart/2005/8/layout/orgChart1"/>
    <dgm:cxn modelId="{FFFB8A9C-C447-4DB4-9F52-EB82D30B9E26}" type="presParOf" srcId="{16B1321C-F297-4C71-85A5-A2A4BDCE93A1}" destId="{7AD48F32-13DA-42C5-8AB1-84F2C79AC66B}" srcOrd="2" destOrd="0" presId="urn:microsoft.com/office/officeart/2005/8/layout/orgChart1"/>
    <dgm:cxn modelId="{6DD111B7-CE83-4748-92DC-D78986D1332D}" type="presParOf" srcId="{3887C19B-8529-454D-BD46-EBBE34820EF1}" destId="{7DF50C2C-5CA7-4845-8264-2BB580B8C757}" srcOrd="2" destOrd="0" presId="urn:microsoft.com/office/officeart/2005/8/layout/orgChart1"/>
    <dgm:cxn modelId="{DC5AD686-C95F-49EA-A6FA-E7F1F1225B9C}" type="presParOf" srcId="{3887C19B-8529-454D-BD46-EBBE34820EF1}" destId="{7E78C934-8833-4A2B-B8BF-1124BA5AB03A}" srcOrd="3" destOrd="0" presId="urn:microsoft.com/office/officeart/2005/8/layout/orgChart1"/>
    <dgm:cxn modelId="{68D15582-56F2-4B9C-AD26-50D9F6D87D4B}" type="presParOf" srcId="{7E78C934-8833-4A2B-B8BF-1124BA5AB03A}" destId="{5D392FF9-05E1-4DCD-9E1F-EF1518A69246}" srcOrd="0" destOrd="0" presId="urn:microsoft.com/office/officeart/2005/8/layout/orgChart1"/>
    <dgm:cxn modelId="{63FB58FE-8D8C-4192-9D44-DBCCB5ED3782}" type="presParOf" srcId="{5D392FF9-05E1-4DCD-9E1F-EF1518A69246}" destId="{66EB9501-BC84-4978-86A6-D05ADF559E8A}" srcOrd="0" destOrd="0" presId="urn:microsoft.com/office/officeart/2005/8/layout/orgChart1"/>
    <dgm:cxn modelId="{93D20040-C4DB-4BE1-A8F3-417328B0DF42}" type="presParOf" srcId="{5D392FF9-05E1-4DCD-9E1F-EF1518A69246}" destId="{6C2A3E03-91E6-4417-84D0-C936296D1878}" srcOrd="1" destOrd="0" presId="urn:microsoft.com/office/officeart/2005/8/layout/orgChart1"/>
    <dgm:cxn modelId="{D86FAD77-D12A-4A7B-B3D5-978A1329845E}" type="presParOf" srcId="{7E78C934-8833-4A2B-B8BF-1124BA5AB03A}" destId="{881C7144-FA6D-4779-87EE-4D86EECFE193}" srcOrd="1" destOrd="0" presId="urn:microsoft.com/office/officeart/2005/8/layout/orgChart1"/>
    <dgm:cxn modelId="{5E8FB9C6-9038-4A9E-AE52-5AE4612B8887}" type="presParOf" srcId="{7E78C934-8833-4A2B-B8BF-1124BA5AB03A}" destId="{2F2B5D9A-B3D7-44DD-9870-D41FE7E602AF}" srcOrd="2" destOrd="0" presId="urn:microsoft.com/office/officeart/2005/8/layout/orgChart1"/>
    <dgm:cxn modelId="{41AE88EA-A48B-4DF1-AFFF-8436D9255867}" type="presParOf" srcId="{62AAA4AE-C3AC-49C8-9216-B2ADA0F95077}" destId="{E78F2AAA-B410-4A7C-B09D-6018DCFC4716}" srcOrd="2" destOrd="0" presId="urn:microsoft.com/office/officeart/2005/8/layout/orgChart1"/>
    <dgm:cxn modelId="{D3344649-9DAD-490A-9DCA-1A7DAB2190E7}" type="presParOf" srcId="{F90FEBEB-6C30-46A5-8A0D-43B0CC368B04}" destId="{B7A3A1A0-71E5-4048-906A-55216D073F47}" srcOrd="8" destOrd="0" presId="urn:microsoft.com/office/officeart/2005/8/layout/orgChart1"/>
    <dgm:cxn modelId="{E006EEF3-57DE-4C0F-A7BD-861725200671}" type="presParOf" srcId="{F90FEBEB-6C30-46A5-8A0D-43B0CC368B04}" destId="{249BF6E8-E9A1-4C4D-81A6-9DF633237B1F}" srcOrd="9" destOrd="0" presId="urn:microsoft.com/office/officeart/2005/8/layout/orgChart1"/>
    <dgm:cxn modelId="{289EB1D8-9BDD-4B78-91CE-024B7D6DDBB3}" type="presParOf" srcId="{249BF6E8-E9A1-4C4D-81A6-9DF633237B1F}" destId="{1C69A3E8-F49E-4A5D-AFC0-447020C098F6}" srcOrd="0" destOrd="0" presId="urn:microsoft.com/office/officeart/2005/8/layout/orgChart1"/>
    <dgm:cxn modelId="{079B2096-18F8-4908-8B7D-1FBB153B8127}" type="presParOf" srcId="{1C69A3E8-F49E-4A5D-AFC0-447020C098F6}" destId="{57A20D4E-9082-4A4F-9CBF-C621CCB4E888}" srcOrd="0" destOrd="0" presId="urn:microsoft.com/office/officeart/2005/8/layout/orgChart1"/>
    <dgm:cxn modelId="{89A3CF5B-08B4-4D35-960D-346DB22A47B5}" type="presParOf" srcId="{1C69A3E8-F49E-4A5D-AFC0-447020C098F6}" destId="{95B612B6-D6EF-4732-81A3-F00FD811D9D0}" srcOrd="1" destOrd="0" presId="urn:microsoft.com/office/officeart/2005/8/layout/orgChart1"/>
    <dgm:cxn modelId="{CEF4B228-FC91-4C0A-BFC9-84D64CF9C0EE}" type="presParOf" srcId="{249BF6E8-E9A1-4C4D-81A6-9DF633237B1F}" destId="{37B9E122-9C53-4E2B-92C8-F25352D38E7D}" srcOrd="1" destOrd="0" presId="urn:microsoft.com/office/officeart/2005/8/layout/orgChart1"/>
    <dgm:cxn modelId="{1F978BC0-1DF8-4232-B321-E09F48B30EEB}" type="presParOf" srcId="{37B9E122-9C53-4E2B-92C8-F25352D38E7D}" destId="{EE9C8F69-CE1D-4A8C-AE4A-66F2E500B474}" srcOrd="0" destOrd="0" presId="urn:microsoft.com/office/officeart/2005/8/layout/orgChart1"/>
    <dgm:cxn modelId="{A13B9AA2-2C10-4FED-A69C-2C11BC9DCC24}" type="presParOf" srcId="{37B9E122-9C53-4E2B-92C8-F25352D38E7D}" destId="{9552CA21-7727-4D52-8428-1B4584EF0383}" srcOrd="1" destOrd="0" presId="urn:microsoft.com/office/officeart/2005/8/layout/orgChart1"/>
    <dgm:cxn modelId="{9F9B58B9-13E0-4537-911F-7AC93ED47DFD}" type="presParOf" srcId="{9552CA21-7727-4D52-8428-1B4584EF0383}" destId="{E6B26CF9-04BB-4A24-B816-3A5A496F192D}" srcOrd="0" destOrd="0" presId="urn:microsoft.com/office/officeart/2005/8/layout/orgChart1"/>
    <dgm:cxn modelId="{B2DCDCC0-95C6-4862-99E8-B9CD2DF25425}" type="presParOf" srcId="{E6B26CF9-04BB-4A24-B816-3A5A496F192D}" destId="{9988FFBA-496A-4A31-BC9D-ED2435942F64}" srcOrd="0" destOrd="0" presId="urn:microsoft.com/office/officeart/2005/8/layout/orgChart1"/>
    <dgm:cxn modelId="{E80399B5-C04A-46EC-933F-DE6F50C4720F}" type="presParOf" srcId="{E6B26CF9-04BB-4A24-B816-3A5A496F192D}" destId="{6878F7ED-6D48-4CA6-8866-74904CF07A12}" srcOrd="1" destOrd="0" presId="urn:microsoft.com/office/officeart/2005/8/layout/orgChart1"/>
    <dgm:cxn modelId="{A5E7449B-F893-4AE1-8F9F-05FFE322151B}" type="presParOf" srcId="{9552CA21-7727-4D52-8428-1B4584EF0383}" destId="{25A17306-EFB9-41AB-99AD-746CF8C5AE94}" srcOrd="1" destOrd="0" presId="urn:microsoft.com/office/officeart/2005/8/layout/orgChart1"/>
    <dgm:cxn modelId="{8BD5DAEC-2F35-4869-B4F1-59C329742753}" type="presParOf" srcId="{9552CA21-7727-4D52-8428-1B4584EF0383}" destId="{75A7BE7B-C14D-4ECD-852C-247591367287}" srcOrd="2" destOrd="0" presId="urn:microsoft.com/office/officeart/2005/8/layout/orgChart1"/>
    <dgm:cxn modelId="{1B308778-E72F-45C6-B8FD-3DBFE6AC71E7}" type="presParOf" srcId="{37B9E122-9C53-4E2B-92C8-F25352D38E7D}" destId="{C5DDADF0-A688-4A20-B77C-D9EDBFD76359}" srcOrd="2" destOrd="0" presId="urn:microsoft.com/office/officeart/2005/8/layout/orgChart1"/>
    <dgm:cxn modelId="{373FFF49-A0E1-4803-A759-516874262E1A}" type="presParOf" srcId="{37B9E122-9C53-4E2B-92C8-F25352D38E7D}" destId="{39D45ED8-FFD4-4A7F-A353-8D2CA10AA644}" srcOrd="3" destOrd="0" presId="urn:microsoft.com/office/officeart/2005/8/layout/orgChart1"/>
    <dgm:cxn modelId="{B3572487-248A-47A9-B604-5CE03CEEF501}" type="presParOf" srcId="{39D45ED8-FFD4-4A7F-A353-8D2CA10AA644}" destId="{F04BB6F9-8659-49EC-961F-D7661199350E}" srcOrd="0" destOrd="0" presId="urn:microsoft.com/office/officeart/2005/8/layout/orgChart1"/>
    <dgm:cxn modelId="{148B0DFC-1D15-4E32-83E4-CB2446802AC6}" type="presParOf" srcId="{F04BB6F9-8659-49EC-961F-D7661199350E}" destId="{BCB97BB9-2351-4058-BE83-83261DED72BB}" srcOrd="0" destOrd="0" presId="urn:microsoft.com/office/officeart/2005/8/layout/orgChart1"/>
    <dgm:cxn modelId="{80839F5C-EDD7-4D7D-8D6A-5BC6E074EF82}" type="presParOf" srcId="{F04BB6F9-8659-49EC-961F-D7661199350E}" destId="{C275135F-74E4-43CE-97C0-0EC943890E31}" srcOrd="1" destOrd="0" presId="urn:microsoft.com/office/officeart/2005/8/layout/orgChart1"/>
    <dgm:cxn modelId="{1D31345B-96B1-4509-8CF3-0D4838D565BE}" type="presParOf" srcId="{39D45ED8-FFD4-4A7F-A353-8D2CA10AA644}" destId="{086BFFA2-BB6B-44E1-A92F-8EFA047A8BFE}" srcOrd="1" destOrd="0" presId="urn:microsoft.com/office/officeart/2005/8/layout/orgChart1"/>
    <dgm:cxn modelId="{681D2C01-A4BE-4DCF-BD2D-4508EA6B73AB}" type="presParOf" srcId="{39D45ED8-FFD4-4A7F-A353-8D2CA10AA644}" destId="{CF4EDF5E-226B-4089-93AC-4FD3FB1F5A5B}" srcOrd="2" destOrd="0" presId="urn:microsoft.com/office/officeart/2005/8/layout/orgChart1"/>
    <dgm:cxn modelId="{AFE59E98-0724-4C38-BE0B-A2B964317944}" type="presParOf" srcId="{37B9E122-9C53-4E2B-92C8-F25352D38E7D}" destId="{6A39CAE9-5456-4137-979D-C9495D87F0CD}" srcOrd="4" destOrd="0" presId="urn:microsoft.com/office/officeart/2005/8/layout/orgChart1"/>
    <dgm:cxn modelId="{70078F9F-7143-4B74-B1EF-62D17E6A94C3}" type="presParOf" srcId="{37B9E122-9C53-4E2B-92C8-F25352D38E7D}" destId="{0B83CC91-6E13-44DB-94D2-F7B12EA758A3}" srcOrd="5" destOrd="0" presId="urn:microsoft.com/office/officeart/2005/8/layout/orgChart1"/>
    <dgm:cxn modelId="{EA459F28-CD4A-4B28-A132-FF7FF035980A}" type="presParOf" srcId="{0B83CC91-6E13-44DB-94D2-F7B12EA758A3}" destId="{9624BA5D-87A9-47DD-8EA4-6A49561CF595}" srcOrd="0" destOrd="0" presId="urn:microsoft.com/office/officeart/2005/8/layout/orgChart1"/>
    <dgm:cxn modelId="{BF08A73C-3EBA-4D69-88D6-C2AC288026FC}" type="presParOf" srcId="{9624BA5D-87A9-47DD-8EA4-6A49561CF595}" destId="{6C4C7D70-5827-49E6-98E8-94B685875AFF}" srcOrd="0" destOrd="0" presId="urn:microsoft.com/office/officeart/2005/8/layout/orgChart1"/>
    <dgm:cxn modelId="{4014B6D6-B050-4E48-8729-A054C318FEAE}" type="presParOf" srcId="{9624BA5D-87A9-47DD-8EA4-6A49561CF595}" destId="{90BCD2B5-69DE-4FDE-9DD0-04C6C9856333}" srcOrd="1" destOrd="0" presId="urn:microsoft.com/office/officeart/2005/8/layout/orgChart1"/>
    <dgm:cxn modelId="{09308113-5B97-4502-B36C-8E80AE42C3E9}" type="presParOf" srcId="{0B83CC91-6E13-44DB-94D2-F7B12EA758A3}" destId="{EA2BD55B-39DB-4AF8-8E57-C7EECF4A8FCA}" srcOrd="1" destOrd="0" presId="urn:microsoft.com/office/officeart/2005/8/layout/orgChart1"/>
    <dgm:cxn modelId="{2EB81255-ED4F-40F7-B08B-A987EC0028CC}" type="presParOf" srcId="{0B83CC91-6E13-44DB-94D2-F7B12EA758A3}" destId="{29E56392-DFBC-4073-BC21-48811DFEF8AD}" srcOrd="2" destOrd="0" presId="urn:microsoft.com/office/officeart/2005/8/layout/orgChart1"/>
    <dgm:cxn modelId="{4BA07388-F0B6-42F8-84D1-3DEF6DD06F92}" type="presParOf" srcId="{249BF6E8-E9A1-4C4D-81A6-9DF633237B1F}" destId="{F3AA198D-F9D7-4038-B29A-E6A286DF0F8A}" srcOrd="2" destOrd="0" presId="urn:microsoft.com/office/officeart/2005/8/layout/orgChart1"/>
    <dgm:cxn modelId="{B638862C-6B07-4CCD-AEF1-0CC62360D6B7}" type="presParOf" srcId="{9A364FF4-662D-4CC2-B0E1-AEFA302E78FA}" destId="{D855D7C1-F96B-4E01-819B-2307C84DAD93}" srcOrd="2" destOrd="0" presId="urn:microsoft.com/office/officeart/2005/8/layout/orgChart1"/>
    <dgm:cxn modelId="{DB226E5C-9DFF-4ACB-B425-0FAB83653D7C}" type="presParOf" srcId="{D855D7C1-F96B-4E01-819B-2307C84DAD93}" destId="{C7C2BEF0-FF86-4295-8FCF-1A29FA6E6332}" srcOrd="0" destOrd="0" presId="urn:microsoft.com/office/officeart/2005/8/layout/orgChart1"/>
    <dgm:cxn modelId="{A33413A3-BBD6-4250-9FD4-9017FE0ACFE0}" type="presParOf" srcId="{D855D7C1-F96B-4E01-819B-2307C84DAD93}" destId="{024E14EF-7B13-4F81-972D-A423C1579711}" srcOrd="1" destOrd="0" presId="urn:microsoft.com/office/officeart/2005/8/layout/orgChart1"/>
    <dgm:cxn modelId="{E2D6F138-283E-4780-B2B6-9BB4265BCEA5}" type="presParOf" srcId="{024E14EF-7B13-4F81-972D-A423C1579711}" destId="{A5D85953-0D73-498B-BDC0-A0793B95DCC5}" srcOrd="0" destOrd="0" presId="urn:microsoft.com/office/officeart/2005/8/layout/orgChart1"/>
    <dgm:cxn modelId="{917776A1-7F33-4F16-9EF9-40AD21B73D43}" type="presParOf" srcId="{A5D85953-0D73-498B-BDC0-A0793B95DCC5}" destId="{CE1677D9-72E8-465D-9E27-2F8C0266BDEC}" srcOrd="0" destOrd="0" presId="urn:microsoft.com/office/officeart/2005/8/layout/orgChart1"/>
    <dgm:cxn modelId="{59D1E6C9-0C9A-4B0F-A1C7-99DAED1074EE}" type="presParOf" srcId="{A5D85953-0D73-498B-BDC0-A0793B95DCC5}" destId="{70D7F0F7-CED8-44C1-B73A-14B36D8C9A14}" srcOrd="1" destOrd="0" presId="urn:microsoft.com/office/officeart/2005/8/layout/orgChart1"/>
    <dgm:cxn modelId="{4149F0B2-B3E5-4100-84ED-359A7E5C3BF3}" type="presParOf" srcId="{024E14EF-7B13-4F81-972D-A423C1579711}" destId="{6B42F1F7-97B0-4138-9FBC-CCA09669465A}" srcOrd="1" destOrd="0" presId="urn:microsoft.com/office/officeart/2005/8/layout/orgChart1"/>
    <dgm:cxn modelId="{23478C46-1B35-421E-B404-8EF7794C4F31}" type="presParOf" srcId="{024E14EF-7B13-4F81-972D-A423C1579711}" destId="{D07B4DED-7E79-423B-AE2A-A4CBE7A865E3}" srcOrd="2" destOrd="0" presId="urn:microsoft.com/office/officeart/2005/8/layout/orgChart1"/>
    <dgm:cxn modelId="{55042831-63CC-4DA7-8D58-C5078BCDAF87}" type="presParOf" srcId="{D855D7C1-F96B-4E01-819B-2307C84DAD93}" destId="{B9A005DD-8DDA-4E1F-9C71-8E387FAF97A6}" srcOrd="2" destOrd="0" presId="urn:microsoft.com/office/officeart/2005/8/layout/orgChart1"/>
    <dgm:cxn modelId="{A6340C4C-A9FD-4EFB-BD97-1F643D6959A3}" type="presParOf" srcId="{D855D7C1-F96B-4E01-819B-2307C84DAD93}" destId="{C03AF110-1A1A-42AD-A36D-F59A41928325}" srcOrd="3" destOrd="0" presId="urn:microsoft.com/office/officeart/2005/8/layout/orgChart1"/>
    <dgm:cxn modelId="{3F89FEB3-7057-4439-BE29-B3A2332561CF}" type="presParOf" srcId="{C03AF110-1A1A-42AD-A36D-F59A41928325}" destId="{94F6FC03-D913-41AF-9160-142FA259DF4C}" srcOrd="0" destOrd="0" presId="urn:microsoft.com/office/officeart/2005/8/layout/orgChart1"/>
    <dgm:cxn modelId="{5292CCD5-4FB7-4B12-81B7-E0E2E2BC6DCF}" type="presParOf" srcId="{94F6FC03-D913-41AF-9160-142FA259DF4C}" destId="{883AE63B-D000-4402-985D-FE11CE27B510}" srcOrd="0" destOrd="0" presId="urn:microsoft.com/office/officeart/2005/8/layout/orgChart1"/>
    <dgm:cxn modelId="{FE049F09-4F53-4357-B246-BF934F57A5DB}" type="presParOf" srcId="{94F6FC03-D913-41AF-9160-142FA259DF4C}" destId="{4793EBD2-165D-4134-9552-7559596BDB61}" srcOrd="1" destOrd="0" presId="urn:microsoft.com/office/officeart/2005/8/layout/orgChart1"/>
    <dgm:cxn modelId="{B2953024-C6F6-4B68-A5DE-F3D0866FB24E}" type="presParOf" srcId="{C03AF110-1A1A-42AD-A36D-F59A41928325}" destId="{F0EC5E47-F68A-4B13-A03A-B72F3EE5CAFB}" srcOrd="1" destOrd="0" presId="urn:microsoft.com/office/officeart/2005/8/layout/orgChart1"/>
    <dgm:cxn modelId="{C7DB4C20-7721-4628-A369-C120298480E0}" type="presParOf" srcId="{C03AF110-1A1A-42AD-A36D-F59A41928325}" destId="{05CFBBED-5F86-401A-BBED-6C25177D1670}" srcOrd="2" destOrd="0" presId="urn:microsoft.com/office/officeart/2005/8/layout/orgChart1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005DD-8DDA-4E1F-9C71-8E387FAF97A6}">
      <dsp:nvSpPr>
        <dsp:cNvPr id="0" name=""/>
        <dsp:cNvSpPr/>
      </dsp:nvSpPr>
      <dsp:spPr>
        <a:xfrm>
          <a:off x="3304865" y="496917"/>
          <a:ext cx="104273" cy="456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816"/>
              </a:lnTo>
              <a:lnTo>
                <a:pt x="104273" y="45681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2BEF0-FF86-4295-8FCF-1A29FA6E6332}">
      <dsp:nvSpPr>
        <dsp:cNvPr id="0" name=""/>
        <dsp:cNvSpPr/>
      </dsp:nvSpPr>
      <dsp:spPr>
        <a:xfrm>
          <a:off x="3200591" y="496917"/>
          <a:ext cx="104273" cy="456816"/>
        </a:xfrm>
        <a:custGeom>
          <a:avLst/>
          <a:gdLst/>
          <a:ahLst/>
          <a:cxnLst/>
          <a:rect l="0" t="0" r="0" b="0"/>
          <a:pathLst>
            <a:path>
              <a:moveTo>
                <a:pt x="104273" y="0"/>
              </a:moveTo>
              <a:lnTo>
                <a:pt x="104273" y="456816"/>
              </a:lnTo>
              <a:lnTo>
                <a:pt x="0" y="45681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9CAE9-5456-4137-979D-C9495D87F0CD}">
      <dsp:nvSpPr>
        <dsp:cNvPr id="0" name=""/>
        <dsp:cNvSpPr/>
      </dsp:nvSpPr>
      <dsp:spPr>
        <a:xfrm>
          <a:off x="5310884" y="1907089"/>
          <a:ext cx="148961" cy="1866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6988"/>
              </a:lnTo>
              <a:lnTo>
                <a:pt x="148961" y="18669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DADF0-A688-4A20-B77C-D9EDBFD76359}">
      <dsp:nvSpPr>
        <dsp:cNvPr id="0" name=""/>
        <dsp:cNvSpPr/>
      </dsp:nvSpPr>
      <dsp:spPr>
        <a:xfrm>
          <a:off x="5310884" y="1907089"/>
          <a:ext cx="148961" cy="1161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1902"/>
              </a:lnTo>
              <a:lnTo>
                <a:pt x="148961" y="11619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C8F69-CE1D-4A8C-AE4A-66F2E500B474}">
      <dsp:nvSpPr>
        <dsp:cNvPr id="0" name=""/>
        <dsp:cNvSpPr/>
      </dsp:nvSpPr>
      <dsp:spPr>
        <a:xfrm>
          <a:off x="5310884" y="1907089"/>
          <a:ext cx="148961" cy="456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816"/>
              </a:lnTo>
              <a:lnTo>
                <a:pt x="148961" y="45681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3A1A0-71E5-4048-906A-55216D073F47}">
      <dsp:nvSpPr>
        <dsp:cNvPr id="0" name=""/>
        <dsp:cNvSpPr/>
      </dsp:nvSpPr>
      <dsp:spPr>
        <a:xfrm>
          <a:off x="3304865" y="496917"/>
          <a:ext cx="2403250" cy="913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9359"/>
              </a:lnTo>
              <a:lnTo>
                <a:pt x="2403250" y="809359"/>
              </a:lnTo>
              <a:lnTo>
                <a:pt x="2403250" y="9136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50C2C-5CA7-4845-8264-2BB580B8C757}">
      <dsp:nvSpPr>
        <dsp:cNvPr id="0" name=""/>
        <dsp:cNvSpPr/>
      </dsp:nvSpPr>
      <dsp:spPr>
        <a:xfrm>
          <a:off x="4109259" y="1907089"/>
          <a:ext cx="148961" cy="1161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1902"/>
              </a:lnTo>
              <a:lnTo>
                <a:pt x="148961" y="11619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F223F-40C0-4FC5-AB30-196D568DC151}">
      <dsp:nvSpPr>
        <dsp:cNvPr id="0" name=""/>
        <dsp:cNvSpPr/>
      </dsp:nvSpPr>
      <dsp:spPr>
        <a:xfrm>
          <a:off x="4109259" y="1907089"/>
          <a:ext cx="148961" cy="456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816"/>
              </a:lnTo>
              <a:lnTo>
                <a:pt x="148961" y="45681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B8F02-556F-4BA2-B55A-B7E048084643}">
      <dsp:nvSpPr>
        <dsp:cNvPr id="0" name=""/>
        <dsp:cNvSpPr/>
      </dsp:nvSpPr>
      <dsp:spPr>
        <a:xfrm>
          <a:off x="3304865" y="496917"/>
          <a:ext cx="1201625" cy="913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9359"/>
              </a:lnTo>
              <a:lnTo>
                <a:pt x="1201625" y="809359"/>
              </a:lnTo>
              <a:lnTo>
                <a:pt x="1201625" y="9136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9CB3D-B516-45DA-87EE-9AC73FF9ED85}">
      <dsp:nvSpPr>
        <dsp:cNvPr id="0" name=""/>
        <dsp:cNvSpPr/>
      </dsp:nvSpPr>
      <dsp:spPr>
        <a:xfrm>
          <a:off x="2907633" y="1907089"/>
          <a:ext cx="148961" cy="1866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6988"/>
              </a:lnTo>
              <a:lnTo>
                <a:pt x="148961" y="18669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C54AB-32FA-4FCF-AC73-24E54E4ED494}">
      <dsp:nvSpPr>
        <dsp:cNvPr id="0" name=""/>
        <dsp:cNvSpPr/>
      </dsp:nvSpPr>
      <dsp:spPr>
        <a:xfrm>
          <a:off x="2907633" y="1907089"/>
          <a:ext cx="148961" cy="1161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1902"/>
              </a:lnTo>
              <a:lnTo>
                <a:pt x="148961" y="11619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05BF3-D405-40E0-805D-AF510DAA0F7A}">
      <dsp:nvSpPr>
        <dsp:cNvPr id="0" name=""/>
        <dsp:cNvSpPr/>
      </dsp:nvSpPr>
      <dsp:spPr>
        <a:xfrm>
          <a:off x="2907633" y="1907089"/>
          <a:ext cx="148961" cy="456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816"/>
              </a:lnTo>
              <a:lnTo>
                <a:pt x="148961" y="45681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8F290-8714-42BA-B0D9-B568BC31270C}">
      <dsp:nvSpPr>
        <dsp:cNvPr id="0" name=""/>
        <dsp:cNvSpPr/>
      </dsp:nvSpPr>
      <dsp:spPr>
        <a:xfrm>
          <a:off x="3259145" y="496917"/>
          <a:ext cx="91440" cy="913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36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9A2F3-F3A9-4B06-BB6B-9EE376C114EF}">
      <dsp:nvSpPr>
        <dsp:cNvPr id="0" name=""/>
        <dsp:cNvSpPr/>
      </dsp:nvSpPr>
      <dsp:spPr>
        <a:xfrm>
          <a:off x="1706008" y="1907089"/>
          <a:ext cx="148961" cy="1161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1902"/>
              </a:lnTo>
              <a:lnTo>
                <a:pt x="148961" y="11619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C11DC-144A-4338-8E92-2DDF08C0D41A}">
      <dsp:nvSpPr>
        <dsp:cNvPr id="0" name=""/>
        <dsp:cNvSpPr/>
      </dsp:nvSpPr>
      <dsp:spPr>
        <a:xfrm>
          <a:off x="1706008" y="1907089"/>
          <a:ext cx="148961" cy="456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816"/>
              </a:lnTo>
              <a:lnTo>
                <a:pt x="148961" y="45681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0D003-DC2C-4CBC-A78E-E2DDCC92762F}">
      <dsp:nvSpPr>
        <dsp:cNvPr id="0" name=""/>
        <dsp:cNvSpPr/>
      </dsp:nvSpPr>
      <dsp:spPr>
        <a:xfrm>
          <a:off x="2103239" y="496917"/>
          <a:ext cx="1201625" cy="913632"/>
        </a:xfrm>
        <a:custGeom>
          <a:avLst/>
          <a:gdLst/>
          <a:ahLst/>
          <a:cxnLst/>
          <a:rect l="0" t="0" r="0" b="0"/>
          <a:pathLst>
            <a:path>
              <a:moveTo>
                <a:pt x="1201625" y="0"/>
              </a:moveTo>
              <a:lnTo>
                <a:pt x="1201625" y="809359"/>
              </a:lnTo>
              <a:lnTo>
                <a:pt x="0" y="809359"/>
              </a:lnTo>
              <a:lnTo>
                <a:pt x="0" y="9136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CFEF0-E8A7-4D38-8D3F-ADE4FE58859E}">
      <dsp:nvSpPr>
        <dsp:cNvPr id="0" name=""/>
        <dsp:cNvSpPr/>
      </dsp:nvSpPr>
      <dsp:spPr>
        <a:xfrm>
          <a:off x="504382" y="1907089"/>
          <a:ext cx="148961" cy="1866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6988"/>
              </a:lnTo>
              <a:lnTo>
                <a:pt x="148961" y="18669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CB8BE-BF89-4B87-94E6-31C32A324DBB}">
      <dsp:nvSpPr>
        <dsp:cNvPr id="0" name=""/>
        <dsp:cNvSpPr/>
      </dsp:nvSpPr>
      <dsp:spPr>
        <a:xfrm>
          <a:off x="504382" y="1907089"/>
          <a:ext cx="148961" cy="1161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1902"/>
              </a:lnTo>
              <a:lnTo>
                <a:pt x="148961" y="11619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9385A-84C8-46A4-80BB-93CCD929ECAC}">
      <dsp:nvSpPr>
        <dsp:cNvPr id="0" name=""/>
        <dsp:cNvSpPr/>
      </dsp:nvSpPr>
      <dsp:spPr>
        <a:xfrm>
          <a:off x="504382" y="1907089"/>
          <a:ext cx="148961" cy="456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816"/>
              </a:lnTo>
              <a:lnTo>
                <a:pt x="148961" y="45681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0BBC2-B31C-4594-8861-B45058DA082C}">
      <dsp:nvSpPr>
        <dsp:cNvPr id="0" name=""/>
        <dsp:cNvSpPr/>
      </dsp:nvSpPr>
      <dsp:spPr>
        <a:xfrm>
          <a:off x="901614" y="496917"/>
          <a:ext cx="2403250" cy="913632"/>
        </a:xfrm>
        <a:custGeom>
          <a:avLst/>
          <a:gdLst/>
          <a:ahLst/>
          <a:cxnLst/>
          <a:rect l="0" t="0" r="0" b="0"/>
          <a:pathLst>
            <a:path>
              <a:moveTo>
                <a:pt x="2403250" y="0"/>
              </a:moveTo>
              <a:lnTo>
                <a:pt x="2403250" y="809359"/>
              </a:lnTo>
              <a:lnTo>
                <a:pt x="0" y="809359"/>
              </a:lnTo>
              <a:lnTo>
                <a:pt x="0" y="9136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A88EE-5BF0-4ED3-999F-0B6FD6F49D2F}">
      <dsp:nvSpPr>
        <dsp:cNvPr id="0" name=""/>
        <dsp:cNvSpPr/>
      </dsp:nvSpPr>
      <dsp:spPr>
        <a:xfrm>
          <a:off x="2808325" y="377"/>
          <a:ext cx="993078" cy="49653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b="1" kern="1200"/>
            <a:t>ΔΙΟΙΚΗΤΡΙΑ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b="1" i="1" kern="1200"/>
            <a:t>(Όλγα Ιορδανίδου)</a:t>
          </a:r>
        </a:p>
      </dsp:txBody>
      <dsp:txXfrm>
        <a:off x="2808325" y="377"/>
        <a:ext cx="993078" cy="496539"/>
      </dsp:txXfrm>
    </dsp:sp>
    <dsp:sp modelId="{A9E8F162-9637-49B5-B586-B3A875D1F53B}">
      <dsp:nvSpPr>
        <dsp:cNvPr id="0" name=""/>
        <dsp:cNvSpPr/>
      </dsp:nvSpPr>
      <dsp:spPr>
        <a:xfrm>
          <a:off x="405074" y="1410549"/>
          <a:ext cx="993078" cy="49653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kern="1200"/>
            <a:t>ΔΙΕΥΘΥΝΣΗ ΠΡΟΓΡΑΜΜΑΤΙΣΜΟΥ ΚΑΙ ΑΝΑΠΤΥΞΗΣ ΠΟΛΙΤΙΚΩΝ ΠΑΡΟΧΗΣ ΥΠΗΡΕΣΙΩΝ ΥΓΕΙΑΣ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i="1" kern="1200"/>
            <a:t>(Φώτιος Παπανικόλας)</a:t>
          </a:r>
        </a:p>
      </dsp:txBody>
      <dsp:txXfrm>
        <a:off x="405074" y="1410549"/>
        <a:ext cx="993078" cy="496539"/>
      </dsp:txXfrm>
    </dsp:sp>
    <dsp:sp modelId="{51741D71-3F00-42E1-A99C-82D5720D28D5}">
      <dsp:nvSpPr>
        <dsp:cNvPr id="0" name=""/>
        <dsp:cNvSpPr/>
      </dsp:nvSpPr>
      <dsp:spPr>
        <a:xfrm>
          <a:off x="653344" y="2115635"/>
          <a:ext cx="993078" cy="49653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kern="1200"/>
            <a:t>ΤΜΗΜΑ ΠΕΡΙΦΕΡΕΙΑΚΟΥ ΧΑΡΤΗ ΥΓΕΙΑΣ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i="1" kern="1200"/>
            <a:t>(Αγγελική Ροδίτου)</a:t>
          </a:r>
        </a:p>
      </dsp:txBody>
      <dsp:txXfrm>
        <a:off x="653344" y="2115635"/>
        <a:ext cx="993078" cy="496539"/>
      </dsp:txXfrm>
    </dsp:sp>
    <dsp:sp modelId="{EE9BC002-52F1-4CEA-9764-2D10667FA46B}">
      <dsp:nvSpPr>
        <dsp:cNvPr id="0" name=""/>
        <dsp:cNvSpPr/>
      </dsp:nvSpPr>
      <dsp:spPr>
        <a:xfrm>
          <a:off x="653344" y="2820721"/>
          <a:ext cx="993078" cy="49653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kern="1200"/>
            <a:t>ΤΜΗΜΑ ΒΕΛΤΙΩΣΗΣ ΚΑΙ ΕΛΕΓΧΟΥ ΠΟΙΟΤΗΤΑΣ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i="1" kern="1200"/>
            <a:t>(Γεώργιος Κουκουλάς)</a:t>
          </a:r>
        </a:p>
      </dsp:txBody>
      <dsp:txXfrm>
        <a:off x="653344" y="2820721"/>
        <a:ext cx="993078" cy="496539"/>
      </dsp:txXfrm>
    </dsp:sp>
    <dsp:sp modelId="{E604A848-ED4E-460A-8B56-0730BCE6A2A4}">
      <dsp:nvSpPr>
        <dsp:cNvPr id="0" name=""/>
        <dsp:cNvSpPr/>
      </dsp:nvSpPr>
      <dsp:spPr>
        <a:xfrm>
          <a:off x="653344" y="3525807"/>
          <a:ext cx="993078" cy="49653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kern="1200"/>
            <a:t>ΤΜΗΜΑ ΕΡΕΥΝΑΣ ΚΑΙ ΑΝΑΠΤΥΞΗΣ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i="1" kern="1200"/>
            <a:t>(Δημήτριος Αποστολόπουλος)</a:t>
          </a:r>
        </a:p>
      </dsp:txBody>
      <dsp:txXfrm>
        <a:off x="653344" y="3525807"/>
        <a:ext cx="993078" cy="496539"/>
      </dsp:txXfrm>
    </dsp:sp>
    <dsp:sp modelId="{1EADBC13-C022-4746-AEE4-C4E372E1C1F4}">
      <dsp:nvSpPr>
        <dsp:cNvPr id="0" name=""/>
        <dsp:cNvSpPr/>
      </dsp:nvSpPr>
      <dsp:spPr>
        <a:xfrm>
          <a:off x="1606700" y="1410549"/>
          <a:ext cx="993078" cy="49653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kern="1200"/>
            <a:t>ΔΙΕΥΘΥΝΣΗ ΟΙΚΟΝΟΜΙΚΗΣ ΟΡΓΑΝΩΣΗΣ ΚΑΙ ΥΠΟΣΤΗΡΙΞΗΣ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i="1" kern="1200"/>
            <a:t>(Σπυρίδων Λιακόπουλος)</a:t>
          </a:r>
        </a:p>
      </dsp:txBody>
      <dsp:txXfrm>
        <a:off x="1606700" y="1410549"/>
        <a:ext cx="993078" cy="496539"/>
      </dsp:txXfrm>
    </dsp:sp>
    <dsp:sp modelId="{D00FC9BA-5BEC-4174-B45B-AC010CB5A61E}">
      <dsp:nvSpPr>
        <dsp:cNvPr id="0" name=""/>
        <dsp:cNvSpPr/>
      </dsp:nvSpPr>
      <dsp:spPr>
        <a:xfrm>
          <a:off x="1854969" y="2115635"/>
          <a:ext cx="993078" cy="49653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kern="1200"/>
            <a:t>ΤΜΗΜΑ ΟΙΚΟΝΟΜΙΚΗΣ ΔΙΑΧΕΙΡΙΣΗΣ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i="1" kern="1200"/>
            <a:t>(Αμαλία Αντωνετσή)</a:t>
          </a:r>
        </a:p>
      </dsp:txBody>
      <dsp:txXfrm>
        <a:off x="1854969" y="2115635"/>
        <a:ext cx="993078" cy="496539"/>
      </dsp:txXfrm>
    </dsp:sp>
    <dsp:sp modelId="{B930D59E-8978-45C6-8D39-AF466F1ECD25}">
      <dsp:nvSpPr>
        <dsp:cNvPr id="0" name=""/>
        <dsp:cNvSpPr/>
      </dsp:nvSpPr>
      <dsp:spPr>
        <a:xfrm>
          <a:off x="1854969" y="2820721"/>
          <a:ext cx="993078" cy="49653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kern="1200"/>
            <a:t>ΤΜΗΜΑ ΠΡΟΜΗΘΕΙΩΝ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i="1" kern="1200"/>
            <a:t>(Νικόλαος Μπελέσης)</a:t>
          </a:r>
        </a:p>
      </dsp:txBody>
      <dsp:txXfrm>
        <a:off x="1854969" y="2820721"/>
        <a:ext cx="993078" cy="496539"/>
      </dsp:txXfrm>
    </dsp:sp>
    <dsp:sp modelId="{D1508613-77EE-49E5-893E-FB039EC89AD7}">
      <dsp:nvSpPr>
        <dsp:cNvPr id="0" name=""/>
        <dsp:cNvSpPr/>
      </dsp:nvSpPr>
      <dsp:spPr>
        <a:xfrm>
          <a:off x="2808325" y="1410549"/>
          <a:ext cx="993078" cy="49653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kern="1200"/>
            <a:t>ΔΙΕΥΘΥΝΣΗ ΑΝΑΠΤΥΞΗΣ ΑΝΘΡΩΠΙΝΟΥ ΔΥΝΑΜΙΚΟΥ ΜΟΝΑΔΩΝ ΠΑΡΟΧΗΣ ΥΠΗΡΕΣΙΩΝ ΥΓΕΙΑΣ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i="1" kern="1200"/>
            <a:t>(Βασιλική Θεοδωροπούλου)</a:t>
          </a:r>
        </a:p>
      </dsp:txBody>
      <dsp:txXfrm>
        <a:off x="2808325" y="1410549"/>
        <a:ext cx="993078" cy="496539"/>
      </dsp:txXfrm>
    </dsp:sp>
    <dsp:sp modelId="{942EA15C-27CE-49C5-8DE3-A10D6C259CA2}">
      <dsp:nvSpPr>
        <dsp:cNvPr id="0" name=""/>
        <dsp:cNvSpPr/>
      </dsp:nvSpPr>
      <dsp:spPr>
        <a:xfrm>
          <a:off x="3056595" y="2115635"/>
          <a:ext cx="993078" cy="49653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kern="1200"/>
            <a:t>ΤΜΗΜΑ ΔΙΑΧΕΙΡΙΣΗΣ ΑΝΘΡΩΠΙΝΩΝ ΠΟΡΩΝ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i="1" kern="1200"/>
            <a:t>(Ευαγγελία Καζαζάκη)</a:t>
          </a:r>
        </a:p>
      </dsp:txBody>
      <dsp:txXfrm>
        <a:off x="3056595" y="2115635"/>
        <a:ext cx="993078" cy="496539"/>
      </dsp:txXfrm>
    </dsp:sp>
    <dsp:sp modelId="{7A18DA94-CE93-4FBE-9761-678756053CA0}">
      <dsp:nvSpPr>
        <dsp:cNvPr id="0" name=""/>
        <dsp:cNvSpPr/>
      </dsp:nvSpPr>
      <dsp:spPr>
        <a:xfrm>
          <a:off x="3056595" y="2820721"/>
          <a:ext cx="993078" cy="49653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kern="1200"/>
            <a:t>ΤΜΗΜΑ ΣΥΝΕΧΙΖΟΜΕΝΗΣ ΕΚΠΑΙΔΕΥΣΗΣ ΚΑΙ ΔΙΕΘΝΩΝ ΣΥΝΕΡΓΑΣΙΩΝ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i="1" kern="1200"/>
            <a:t>(Αγγελική Δρελιώζη)</a:t>
          </a:r>
        </a:p>
      </dsp:txBody>
      <dsp:txXfrm>
        <a:off x="3056595" y="2820721"/>
        <a:ext cx="993078" cy="496539"/>
      </dsp:txXfrm>
    </dsp:sp>
    <dsp:sp modelId="{5948204B-81F3-49A2-A5BE-684A741A427D}">
      <dsp:nvSpPr>
        <dsp:cNvPr id="0" name=""/>
        <dsp:cNvSpPr/>
      </dsp:nvSpPr>
      <dsp:spPr>
        <a:xfrm>
          <a:off x="3056595" y="3525807"/>
          <a:ext cx="993078" cy="49653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kern="1200"/>
            <a:t>ΤΜΗΜΑ ΥΓΕΙΝΗΣ ΚΑΙ ΑΣΦΑΛΕΙΑΣ ΕΡΓΑΖΟΜΕΝΩΝ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i="1" kern="1200"/>
            <a:t>(Βιργινία Νείλα)</a:t>
          </a:r>
        </a:p>
      </dsp:txBody>
      <dsp:txXfrm>
        <a:off x="3056595" y="3525807"/>
        <a:ext cx="993078" cy="496539"/>
      </dsp:txXfrm>
    </dsp:sp>
    <dsp:sp modelId="{5B9659CE-C534-4D1F-8BE7-152358CEA89D}">
      <dsp:nvSpPr>
        <dsp:cNvPr id="0" name=""/>
        <dsp:cNvSpPr/>
      </dsp:nvSpPr>
      <dsp:spPr>
        <a:xfrm>
          <a:off x="4009951" y="1410549"/>
          <a:ext cx="993078" cy="49653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kern="1200">
              <a:solidFill>
                <a:sysClr val="windowText" lastClr="000000"/>
              </a:solidFill>
            </a:rPr>
            <a:t>ΔΙΕΥΘΥΝΣΗ ΠΛΗΡΟΦΟΡΙΚΗΣ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i="1" kern="1200">
              <a:solidFill>
                <a:sysClr val="windowText" lastClr="000000"/>
              </a:solidFill>
            </a:rPr>
            <a:t>(Δημήτριος Ζάχος)</a:t>
          </a:r>
        </a:p>
      </dsp:txBody>
      <dsp:txXfrm>
        <a:off x="4009951" y="1410549"/>
        <a:ext cx="993078" cy="496539"/>
      </dsp:txXfrm>
    </dsp:sp>
    <dsp:sp modelId="{5CE4A911-2792-44ED-B06D-0A2C0557B5EE}">
      <dsp:nvSpPr>
        <dsp:cNvPr id="0" name=""/>
        <dsp:cNvSpPr/>
      </dsp:nvSpPr>
      <dsp:spPr>
        <a:xfrm>
          <a:off x="4258220" y="2115635"/>
          <a:ext cx="993078" cy="49653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kern="1200"/>
            <a:t>ΤΜΗΜΑ ΣΥΣΤΗΜΑΤΩΝ ΠΛΗΡΟΦΟΡΙΚΗΣ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i="1" kern="1200"/>
            <a:t>(Αντώνιος Σαμπράκος)</a:t>
          </a:r>
        </a:p>
      </dsp:txBody>
      <dsp:txXfrm>
        <a:off x="4258220" y="2115635"/>
        <a:ext cx="993078" cy="496539"/>
      </dsp:txXfrm>
    </dsp:sp>
    <dsp:sp modelId="{66EB9501-BC84-4978-86A6-D05ADF559E8A}">
      <dsp:nvSpPr>
        <dsp:cNvPr id="0" name=""/>
        <dsp:cNvSpPr/>
      </dsp:nvSpPr>
      <dsp:spPr>
        <a:xfrm>
          <a:off x="4258220" y="2820721"/>
          <a:ext cx="993078" cy="49653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kern="1200">
              <a:solidFill>
                <a:sysClr val="windowText" lastClr="000000"/>
              </a:solidFill>
            </a:rPr>
            <a:t>ΤΜΗΜΑ ΥΠΟΔΟΜΩΝ ΠΛΗΡΟΦΟΡΙΚΗΣ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i="1" kern="1200">
              <a:solidFill>
                <a:sysClr val="windowText" lastClr="000000"/>
              </a:solidFill>
            </a:rPr>
            <a:t>(Βασιλική Μπουκουβάλα)</a:t>
          </a:r>
        </a:p>
      </dsp:txBody>
      <dsp:txXfrm>
        <a:off x="4258220" y="2820721"/>
        <a:ext cx="993078" cy="496539"/>
      </dsp:txXfrm>
    </dsp:sp>
    <dsp:sp modelId="{57A20D4E-9082-4A4F-9CBF-C621CCB4E888}">
      <dsp:nvSpPr>
        <dsp:cNvPr id="0" name=""/>
        <dsp:cNvSpPr/>
      </dsp:nvSpPr>
      <dsp:spPr>
        <a:xfrm>
          <a:off x="5211576" y="1410549"/>
          <a:ext cx="993078" cy="49653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kern="1200"/>
            <a:t>ΕΝΙΑΙΑ ΤΕΧΝΙΚΗ ΥΠΗΡΕΣΙΑΣ</a:t>
          </a:r>
        </a:p>
      </dsp:txBody>
      <dsp:txXfrm>
        <a:off x="5211576" y="1410549"/>
        <a:ext cx="993078" cy="496539"/>
      </dsp:txXfrm>
    </dsp:sp>
    <dsp:sp modelId="{9988FFBA-496A-4A31-BC9D-ED2435942F64}">
      <dsp:nvSpPr>
        <dsp:cNvPr id="0" name=""/>
        <dsp:cNvSpPr/>
      </dsp:nvSpPr>
      <dsp:spPr>
        <a:xfrm>
          <a:off x="5459846" y="2115635"/>
          <a:ext cx="993078" cy="49653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kern="1200"/>
            <a:t>ΤΜΗΜΑ ΜΕΛΕΤΩΝ</a:t>
          </a:r>
        </a:p>
      </dsp:txBody>
      <dsp:txXfrm>
        <a:off x="5459846" y="2115635"/>
        <a:ext cx="993078" cy="496539"/>
      </dsp:txXfrm>
    </dsp:sp>
    <dsp:sp modelId="{BCB97BB9-2351-4058-BE83-83261DED72BB}">
      <dsp:nvSpPr>
        <dsp:cNvPr id="0" name=""/>
        <dsp:cNvSpPr/>
      </dsp:nvSpPr>
      <dsp:spPr>
        <a:xfrm>
          <a:off x="5459846" y="2820721"/>
          <a:ext cx="993078" cy="49653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kern="1200"/>
            <a:t>ΤΜΗΜΑ ΕΡΓΩΝ</a:t>
          </a:r>
        </a:p>
      </dsp:txBody>
      <dsp:txXfrm>
        <a:off x="5459846" y="2820721"/>
        <a:ext cx="993078" cy="496539"/>
      </dsp:txXfrm>
    </dsp:sp>
    <dsp:sp modelId="{6C4C7D70-5827-49E6-98E8-94B685875AFF}">
      <dsp:nvSpPr>
        <dsp:cNvPr id="0" name=""/>
        <dsp:cNvSpPr/>
      </dsp:nvSpPr>
      <dsp:spPr>
        <a:xfrm>
          <a:off x="5459846" y="3525807"/>
          <a:ext cx="993078" cy="49653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kern="1200"/>
            <a:t>ΤΜΗΜΑ ΒΪΟΙΑΤΡΙΚΗΣ ΤΕΧΝΟΛΟΓΙΑΣ</a:t>
          </a:r>
        </a:p>
      </dsp:txBody>
      <dsp:txXfrm>
        <a:off x="5459846" y="3525807"/>
        <a:ext cx="993078" cy="496539"/>
      </dsp:txXfrm>
    </dsp:sp>
    <dsp:sp modelId="{CE1677D9-72E8-465D-9E27-2F8C0266BDEC}">
      <dsp:nvSpPr>
        <dsp:cNvPr id="0" name=""/>
        <dsp:cNvSpPr/>
      </dsp:nvSpPr>
      <dsp:spPr>
        <a:xfrm>
          <a:off x="2207512" y="705463"/>
          <a:ext cx="993078" cy="4965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b="1" kern="1200"/>
            <a:t>ΥΠΟΔΙΟΙΚΗΤΗΣ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i="1" kern="1200"/>
            <a:t>(Γεώργιος Αντύπας)</a:t>
          </a:r>
        </a:p>
      </dsp:txBody>
      <dsp:txXfrm>
        <a:off x="2207512" y="705463"/>
        <a:ext cx="993078" cy="496539"/>
      </dsp:txXfrm>
    </dsp:sp>
    <dsp:sp modelId="{883AE63B-D000-4402-985D-FE11CE27B510}">
      <dsp:nvSpPr>
        <dsp:cNvPr id="0" name=""/>
        <dsp:cNvSpPr/>
      </dsp:nvSpPr>
      <dsp:spPr>
        <a:xfrm>
          <a:off x="3409138" y="705463"/>
          <a:ext cx="993078" cy="4965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b="1" kern="1200"/>
            <a:t>ΥΠΟΔΙΟΙΚΗΤΗΣ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500" i="1" kern="1200"/>
            <a:t>(Ευάγγελος Κυζηράκος)</a:t>
          </a:r>
        </a:p>
      </dsp:txBody>
      <dsp:txXfrm>
        <a:off x="3409138" y="705463"/>
        <a:ext cx="993078" cy="496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A77CE-15CD-4BE0-B293-9280D757D562}" type="datetimeFigureOut">
              <a:rPr lang="el-GR" smtClean="0"/>
              <a:pPr/>
              <a:t>13/3/2018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756626"/>
            <a:ext cx="5486400" cy="4506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DC122-9BEE-4C0F-8364-4EE7BCFD8D0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640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0C63-845C-4BC3-A10D-78D0865E7C9F}" type="datetime1">
              <a:rPr lang="el-GR" smtClean="0"/>
              <a:pPr/>
              <a:t>13/3/2018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43FA-01A6-489B-A111-F926891499DA}" type="datetime1">
              <a:rPr lang="el-GR" smtClean="0"/>
              <a:pPr/>
              <a:t>13/3/2018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A6CE-9AFE-492E-A8D2-A5997E403CF8}" type="datetime1">
              <a:rPr lang="el-GR" smtClean="0"/>
              <a:pPr/>
              <a:t>13/3/2018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B4A-092C-4F17-937D-0AA79F03BF70}" type="datetime1">
              <a:rPr lang="el-GR" smtClean="0"/>
              <a:pPr/>
              <a:t>13/3/2018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A680-CE0C-45C6-9634-2B40152F2F8C}" type="datetime1">
              <a:rPr lang="el-GR" smtClean="0"/>
              <a:pPr/>
              <a:t>13/3/2018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CE9F-2726-44C0-B5BF-442ECA9AC61E}" type="datetime1">
              <a:rPr lang="el-GR" smtClean="0"/>
              <a:pPr/>
              <a:t>13/3/2018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C03D-F039-4FF9-BBC5-C2178DA5B91F}" type="datetime1">
              <a:rPr lang="el-GR" smtClean="0"/>
              <a:pPr/>
              <a:t>13/3/2018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F5F6-3A9B-4B8D-A36D-7E031965538E}" type="datetime1">
              <a:rPr lang="el-GR" smtClean="0"/>
              <a:pPr/>
              <a:t>13/3/2018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C3FB3-FBA9-490B-A6E3-0C4D6F564B0E}" type="datetime1">
              <a:rPr lang="el-GR" smtClean="0"/>
              <a:pPr/>
              <a:t>13/3/2018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D9CB-95E2-4EE2-958E-77BAC1E55228}" type="datetime1">
              <a:rPr lang="el-GR" smtClean="0"/>
              <a:pPr/>
              <a:t>13/3/2018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5BF5-D519-4847-B0E7-5EC1C6E28C3B}" type="datetime1">
              <a:rPr lang="el-GR" smtClean="0"/>
              <a:pPr/>
              <a:t>13/3/2018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C1E15D-0EF8-4BE4-BC70-C05C4194684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7B32D0-36B8-4528-8138-39E17D3A237C}" type="datetime1">
              <a:rPr lang="el-GR" smtClean="0"/>
              <a:pPr/>
              <a:t>13/3/2018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C1E15D-0EF8-4BE4-BC70-C05C4194684B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7851648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Πεπραγμένα 201</a:t>
            </a:r>
            <a:r>
              <a:rPr lang="en-US" dirty="0" smtClean="0"/>
              <a:t>7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57200" y="2667000"/>
            <a:ext cx="7854696" cy="1371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l-GR" sz="2000" dirty="0" smtClean="0"/>
              <a:t>Ελληνική Δημοκρατία</a:t>
            </a:r>
          </a:p>
          <a:p>
            <a:pPr algn="l"/>
            <a:r>
              <a:rPr lang="el-GR" sz="2000" dirty="0" smtClean="0"/>
              <a:t>Υπουργείο Υγείας</a:t>
            </a:r>
          </a:p>
          <a:p>
            <a:pPr algn="l"/>
            <a:endParaRPr lang="el-GR" sz="2000" dirty="0" smtClean="0"/>
          </a:p>
          <a:p>
            <a:pPr algn="l"/>
            <a:r>
              <a:rPr lang="el-GR" sz="2000" dirty="0" smtClean="0"/>
              <a:t>Διοίκηση 2ης Υγειονομικής Περιφέρειας</a:t>
            </a:r>
          </a:p>
          <a:p>
            <a:pPr algn="l"/>
            <a:r>
              <a:rPr lang="el-GR" sz="2000" dirty="0" smtClean="0"/>
              <a:t>Πειραιώς &amp; Αιγαίου</a:t>
            </a:r>
            <a:endParaRPr lang="el-GR" sz="2000" dirty="0"/>
          </a:p>
        </p:txBody>
      </p:sp>
      <p:pic>
        <p:nvPicPr>
          <p:cNvPr id="5" name="4 - Εικόνα" descr="pho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67200"/>
            <a:ext cx="9144000" cy="2753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- TextBox"/>
          <p:cNvSpPr txBox="1"/>
          <p:nvPr/>
        </p:nvSpPr>
        <p:spPr>
          <a:xfrm>
            <a:off x="8061652" y="388620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00" dirty="0" smtClean="0"/>
              <a:t>Πειραιάς</a:t>
            </a:r>
          </a:p>
          <a:p>
            <a:r>
              <a:rPr lang="el-GR" sz="900" dirty="0" smtClean="0"/>
              <a:t>Μάρτιος 2018</a:t>
            </a:r>
            <a:endParaRPr lang="el-GR" sz="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09799"/>
            <a:ext cx="2133600" cy="4145125"/>
          </a:xfrm>
        </p:spPr>
        <p:txBody>
          <a:bodyPr/>
          <a:lstStyle/>
          <a:p>
            <a:r>
              <a:rPr lang="el-GR" sz="1800" dirty="0" smtClean="0"/>
              <a:t>Προϋπολογισμός 2</a:t>
            </a:r>
            <a:r>
              <a:rPr lang="el-GR" sz="1800" baseline="30000" dirty="0" smtClean="0"/>
              <a:t>ης</a:t>
            </a:r>
            <a:r>
              <a:rPr lang="el-GR" sz="1800" dirty="0" smtClean="0"/>
              <a:t> Υ.ΠΕ. </a:t>
            </a:r>
            <a:r>
              <a:rPr lang="el-GR" sz="1800" dirty="0"/>
              <a:t>σ</a:t>
            </a:r>
            <a:r>
              <a:rPr lang="el-GR" sz="1800" dirty="0" smtClean="0"/>
              <a:t>υγκριτικά με τις λοιπές Υ.ΠΕ.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graphicFrame>
        <p:nvGraphicFramePr>
          <p:cNvPr id="7" name="Chart 7"/>
          <p:cNvGraphicFramePr/>
          <p:nvPr/>
        </p:nvGraphicFramePr>
        <p:xfrm>
          <a:off x="2286000" y="2133600"/>
          <a:ext cx="6858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931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362200"/>
            <a:ext cx="2209800" cy="4038601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Οικονομικά πεπραγμένα 2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Υ.ΠΕ.</a:t>
            </a:r>
          </a:p>
          <a:p>
            <a:endParaRPr lang="el-GR" sz="2000" dirty="0"/>
          </a:p>
          <a:p>
            <a:r>
              <a:rPr lang="el-GR" sz="2000" dirty="0" smtClean="0"/>
              <a:t>Έσοδα – Έξοδα 2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Υ.ΠΕ.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graphicFrame>
        <p:nvGraphicFramePr>
          <p:cNvPr id="8" name="Chart 394"/>
          <p:cNvGraphicFramePr/>
          <p:nvPr/>
        </p:nvGraphicFramePr>
        <p:xfrm>
          <a:off x="2514600" y="2133600"/>
          <a:ext cx="6477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408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362200"/>
            <a:ext cx="2209800" cy="4038601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Έσοδα – Έξοδα 2</a:t>
            </a:r>
            <a:r>
              <a:rPr lang="el-GR" sz="1800" baseline="30000" dirty="0" smtClean="0"/>
              <a:t>ης</a:t>
            </a:r>
            <a:r>
              <a:rPr lang="el-GR" sz="1800" dirty="0" smtClean="0"/>
              <a:t> Υ.ΠΕ. 2017</a:t>
            </a:r>
          </a:p>
          <a:p>
            <a:endParaRPr lang="el-GR" sz="1800" dirty="0"/>
          </a:p>
          <a:p>
            <a:r>
              <a:rPr lang="el-GR" sz="1800" dirty="0" smtClean="0"/>
              <a:t>Πλεονασματικοί προϋπολογισμοί  νοσοκομείων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graphicFrame>
        <p:nvGraphicFramePr>
          <p:cNvPr id="7" name="Chart 395"/>
          <p:cNvGraphicFramePr/>
          <p:nvPr/>
        </p:nvGraphicFramePr>
        <p:xfrm>
          <a:off x="2438399" y="1981200"/>
          <a:ext cx="6553201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45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362200"/>
            <a:ext cx="2209800" cy="4038601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Αποπληρωμή ληξιπροθέσμων</a:t>
            </a:r>
          </a:p>
          <a:p>
            <a:endParaRPr lang="el-GR" sz="1800" dirty="0" smtClean="0"/>
          </a:p>
          <a:p>
            <a:r>
              <a:rPr lang="el-GR" sz="1800" dirty="0" smtClean="0"/>
              <a:t>Απορρόφηση για το 2017 που έφθασε το </a:t>
            </a:r>
            <a:r>
              <a:rPr lang="el-GR" sz="1800" b="1" dirty="0" smtClean="0"/>
              <a:t>93,4% 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13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graphicFrame>
        <p:nvGraphicFramePr>
          <p:cNvPr id="7" name="Chart 388"/>
          <p:cNvGraphicFramePr/>
          <p:nvPr/>
        </p:nvGraphicFramePr>
        <p:xfrm>
          <a:off x="2362200" y="2057400"/>
          <a:ext cx="6477000" cy="374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68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362200"/>
            <a:ext cx="2209800" cy="4038601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Εισπράξεις Ε.Ο.Π.Υ.Υ. 2015 - 2017: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400" dirty="0"/>
              <a:t>Εισπράξεις νοσηλίων προηγ. έτους στο </a:t>
            </a:r>
            <a:r>
              <a:rPr lang="el-GR" sz="1400" dirty="0" smtClean="0"/>
              <a:t>τρέχον έτος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478782"/>
              </p:ext>
            </p:extLst>
          </p:nvPr>
        </p:nvGraphicFramePr>
        <p:xfrm>
          <a:off x="2590800" y="3048000"/>
          <a:ext cx="6316133" cy="3560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416176"/>
              </p:ext>
            </p:extLst>
          </p:nvPr>
        </p:nvGraphicFramePr>
        <p:xfrm>
          <a:off x="2667000" y="1981200"/>
          <a:ext cx="63246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937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Έτος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463">
                <a:tc>
                  <a:txBody>
                    <a:bodyPr/>
                    <a:lstStyle/>
                    <a:p>
                      <a:pPr algn="just"/>
                      <a:r>
                        <a:rPr lang="el-GR" sz="1200" dirty="0" smtClean="0"/>
                        <a:t>Εισπράξεις νοσηλίων προηγ. έτους στο τρέχων έτος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14,226,332.80 €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86,187,748.11 €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65,761,557.54 €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82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362200"/>
            <a:ext cx="2209800" cy="4038601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Εισπράξεις Ε.Ο.Π.Υ.Υ. 2015 - 2017: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400" dirty="0" smtClean="0"/>
              <a:t>Εισπράξεις </a:t>
            </a:r>
            <a:r>
              <a:rPr lang="el-GR" sz="1400" dirty="0"/>
              <a:t>νοσηλίων </a:t>
            </a:r>
            <a:r>
              <a:rPr lang="el-GR" sz="1400" dirty="0" smtClean="0"/>
              <a:t>τρέχοντος έτους</a:t>
            </a:r>
            <a:endParaRPr lang="el-GR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327179"/>
              </p:ext>
            </p:extLst>
          </p:nvPr>
        </p:nvGraphicFramePr>
        <p:xfrm>
          <a:off x="2667000" y="3200400"/>
          <a:ext cx="6080760" cy="3331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297392"/>
              </p:ext>
            </p:extLst>
          </p:nvPr>
        </p:nvGraphicFramePr>
        <p:xfrm>
          <a:off x="2667000" y="1981200"/>
          <a:ext cx="6324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937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Έτος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just"/>
                      <a:r>
                        <a:rPr lang="el-GR" sz="1200" dirty="0" smtClean="0"/>
                        <a:t>Εισπράξεις νοσηλίων τρέχων έτους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599,965.75 €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2,462,194.85 €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just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7,289,992.39 €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362200"/>
            <a:ext cx="2209800" cy="4038601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Εισπράξεις Ε.Ο.Π.Υ.Υ. 2015 - 2017: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400" dirty="0" smtClean="0"/>
              <a:t>Σύνολο εισπράξεων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16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436418"/>
              </p:ext>
            </p:extLst>
          </p:nvPr>
        </p:nvGraphicFramePr>
        <p:xfrm>
          <a:off x="2971800" y="3082078"/>
          <a:ext cx="5782733" cy="340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572537"/>
              </p:ext>
            </p:extLst>
          </p:nvPr>
        </p:nvGraphicFramePr>
        <p:xfrm>
          <a:off x="2667000" y="1981200"/>
          <a:ext cx="6324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937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Έτος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just"/>
                      <a:r>
                        <a:rPr lang="el-GR" sz="1200" dirty="0" smtClean="0"/>
                        <a:t>Σύνολο εισπράξεων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14,826,298.55 €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88,649,942.96 €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73,051,549.93 €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62199"/>
            <a:ext cx="8077200" cy="3756661"/>
          </a:xfrm>
        </p:spPr>
        <p:txBody>
          <a:bodyPr/>
          <a:lstStyle/>
          <a:p>
            <a:r>
              <a:rPr lang="el-GR" sz="2000" dirty="0" smtClean="0"/>
              <a:t>Καταγραφή &amp; Ανάλυση Οικονομικών στοιχείων</a:t>
            </a:r>
          </a:p>
          <a:p>
            <a:endParaRPr lang="el-GR" sz="2000" dirty="0"/>
          </a:p>
          <a:p>
            <a:endParaRPr lang="el-GR" sz="2000" dirty="0" smtClean="0"/>
          </a:p>
          <a:p>
            <a:r>
              <a:rPr lang="el-GR" sz="2000" dirty="0" smtClean="0"/>
              <a:t>Έκδοση </a:t>
            </a:r>
            <a:r>
              <a:rPr lang="el-GR" sz="2000" dirty="0"/>
              <a:t>αποτελεσμάτων </a:t>
            </a:r>
            <a:r>
              <a:rPr lang="el-GR" sz="2000" dirty="0" smtClean="0"/>
              <a:t>δαπανηρότητας/εξοικονόμησης πόρων</a:t>
            </a:r>
          </a:p>
          <a:p>
            <a:endParaRPr lang="el-GR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17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9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62199"/>
            <a:ext cx="8077200" cy="3756661"/>
          </a:xfrm>
        </p:spPr>
        <p:txBody>
          <a:bodyPr/>
          <a:lstStyle/>
          <a:p>
            <a:r>
              <a:rPr lang="el-GR" sz="2000" dirty="0" smtClean="0"/>
              <a:t>Πραγματοποιήθηκε στις 30/11/2017 επιχορήγηση ύψους </a:t>
            </a:r>
            <a:r>
              <a:rPr lang="el-GR" sz="2000" b="1" dirty="0" smtClean="0"/>
              <a:t>790.000,00€</a:t>
            </a:r>
            <a:r>
              <a:rPr lang="el-GR" sz="2000" dirty="0" smtClean="0"/>
              <a:t> για την υποστήριξη των νησιών που διαχειρίζονται το προσφυγικό με κατανομή: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sz="1800" dirty="0" smtClean="0"/>
              <a:t>Μυτιλήνη </a:t>
            </a:r>
            <a:r>
              <a:rPr lang="el-GR" sz="1800" b="1" dirty="0" smtClean="0"/>
              <a:t>300.000,00€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sz="1800" dirty="0" smtClean="0"/>
              <a:t>Χίος </a:t>
            </a:r>
            <a:r>
              <a:rPr lang="el-GR" sz="1800" b="1" dirty="0" smtClean="0"/>
              <a:t>250.000,00€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sz="1800" dirty="0" err="1" smtClean="0"/>
              <a:t>Κώς</a:t>
            </a:r>
            <a:r>
              <a:rPr lang="el-GR" sz="1800" dirty="0" smtClean="0"/>
              <a:t> </a:t>
            </a:r>
            <a:r>
              <a:rPr lang="el-GR" sz="1800" b="1" dirty="0" smtClean="0"/>
              <a:t>200.000,00€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sz="1800" dirty="0" smtClean="0"/>
              <a:t>Κέντρο Υγείας </a:t>
            </a:r>
            <a:r>
              <a:rPr lang="el-GR" sz="1800" dirty="0" err="1" smtClean="0"/>
              <a:t>Μανταμάδου</a:t>
            </a:r>
            <a:r>
              <a:rPr lang="el-GR" sz="1800" dirty="0" smtClean="0"/>
              <a:t> </a:t>
            </a:r>
            <a:r>
              <a:rPr lang="el-GR" sz="1800" b="1" dirty="0" smtClean="0"/>
              <a:t>40.000,00€</a:t>
            </a:r>
            <a:r>
              <a:rPr lang="el-GR" sz="1800" dirty="0" smtClean="0"/>
              <a:t> για την μελέτη κατασκευής</a:t>
            </a:r>
            <a:endParaRPr lang="el-GR" sz="18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62199"/>
            <a:ext cx="8229600" cy="3756661"/>
          </a:xfrm>
        </p:spPr>
        <p:txBody>
          <a:bodyPr>
            <a:normAutofit fontScale="92500" lnSpcReduction="20000"/>
          </a:bodyPr>
          <a:lstStyle/>
          <a:p>
            <a:r>
              <a:rPr lang="el-GR" sz="2000" dirty="0"/>
              <a:t>Αποτελέσματα </a:t>
            </a:r>
            <a:r>
              <a:rPr lang="el-GR" sz="2000" dirty="0" smtClean="0"/>
              <a:t>Έρευνας και ανάπτυξης 2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Υ.ΠΕ.</a:t>
            </a:r>
            <a:endParaRPr lang="el-GR" sz="2000" dirty="0"/>
          </a:p>
          <a:p>
            <a:r>
              <a:rPr lang="el-GR" sz="2000" dirty="0" smtClean="0"/>
              <a:t>Πεπραγμένα ΕΣΠΑ 2017: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Διεξαγωγή 6 έργων για την </a:t>
            </a:r>
            <a:r>
              <a:rPr lang="el-GR" sz="1800" b="1" dirty="0" smtClean="0"/>
              <a:t>Περιφέρεια Αττικής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Σύνολο προϋπολογισμού έργων ΕΣΠΑ </a:t>
            </a:r>
            <a:r>
              <a:rPr lang="el-GR" sz="1800" dirty="0"/>
              <a:t>Περιφέρεια </a:t>
            </a:r>
            <a:r>
              <a:rPr lang="el-GR" sz="1800" dirty="0" smtClean="0"/>
              <a:t>Αττικής 13.167.600,00€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/>
              <a:t>Διεξαγωγή </a:t>
            </a:r>
            <a:r>
              <a:rPr lang="el-GR" sz="1800" dirty="0" smtClean="0"/>
              <a:t>6 </a:t>
            </a:r>
            <a:r>
              <a:rPr lang="el-GR" sz="1800" dirty="0"/>
              <a:t>έργων για την </a:t>
            </a:r>
            <a:r>
              <a:rPr lang="el-GR" sz="1800" b="1" dirty="0"/>
              <a:t>Περιφέρεια </a:t>
            </a:r>
            <a:r>
              <a:rPr lang="el-GR" sz="1800" b="1" dirty="0" smtClean="0"/>
              <a:t>Βορείου Αιγαίου</a:t>
            </a:r>
            <a:endParaRPr lang="el-GR" sz="18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/>
              <a:t>Σύνολο προϋπολογισμού έργων ΕΣΠΑ Περιφέρεια </a:t>
            </a:r>
            <a:r>
              <a:rPr lang="el-GR" sz="1800" dirty="0" smtClean="0"/>
              <a:t>Βορείου Αιγαίου 13.877.510,40€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/>
              <a:t>Διεξαγωγή </a:t>
            </a:r>
            <a:r>
              <a:rPr lang="el-GR" sz="1800" dirty="0" smtClean="0"/>
              <a:t>8 </a:t>
            </a:r>
            <a:r>
              <a:rPr lang="el-GR" sz="1800" dirty="0"/>
              <a:t>έργων για την </a:t>
            </a:r>
            <a:r>
              <a:rPr lang="el-GR" sz="1800" b="1" dirty="0"/>
              <a:t>Περιφέρεια </a:t>
            </a:r>
            <a:r>
              <a:rPr lang="el-GR" sz="1800" b="1" dirty="0" smtClean="0"/>
              <a:t>Νοτίου Αιγαίου</a:t>
            </a:r>
            <a:endParaRPr lang="el-GR" sz="18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/>
              <a:t>Σύνολο προϋπολογισμού έργων ΕΣΠΑ Περιφέρεια </a:t>
            </a:r>
            <a:r>
              <a:rPr lang="el-GR" sz="1800" dirty="0" smtClean="0"/>
              <a:t>Νοτίου Αιγαίου 13.529.011,89€</a:t>
            </a:r>
            <a:endParaRPr lang="en-US" sz="1800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l-GR" sz="2000" dirty="0"/>
              <a:t>Πεπραγμένα </a:t>
            </a:r>
            <a:r>
              <a:rPr lang="el-GR" sz="2000" dirty="0" smtClean="0"/>
              <a:t>Προγράμματος Δημοσίων Επενδύσεων &amp; Προγράμματος Ειδικού Σκοπού </a:t>
            </a:r>
            <a:r>
              <a:rPr lang="el-GR" sz="2000" dirty="0"/>
              <a:t>2017</a:t>
            </a:r>
            <a:r>
              <a:rPr lang="el-GR" sz="2000" dirty="0" smtClean="0"/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/>
              <a:t>Διεξαγωγή </a:t>
            </a:r>
            <a:r>
              <a:rPr lang="el-GR" sz="1800" dirty="0" smtClean="0"/>
              <a:t>11 έργων</a:t>
            </a:r>
            <a:endParaRPr lang="el-GR" sz="18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/>
              <a:t>Σύνολο προϋπολογισμού έργων </a:t>
            </a:r>
            <a:r>
              <a:rPr lang="el-GR" sz="1800" dirty="0" smtClean="0"/>
              <a:t>4.185.253,00€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19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ΚΕΦΑΛΑΙΟ 1</a:t>
            </a:r>
            <a:r>
              <a:rPr lang="el-GR" baseline="30000" dirty="0" smtClean="0"/>
              <a:t>ο</a:t>
            </a:r>
            <a:r>
              <a:rPr lang="el-GR" dirty="0" smtClean="0"/>
              <a:t>: Η λειτουργία της 2</a:t>
            </a:r>
            <a:r>
              <a:rPr lang="el-GR" baseline="30000" dirty="0" smtClean="0"/>
              <a:t>ης</a:t>
            </a:r>
            <a:r>
              <a:rPr lang="el-GR" dirty="0"/>
              <a:t> </a:t>
            </a:r>
            <a:r>
              <a:rPr lang="el-GR" dirty="0" smtClean="0"/>
              <a:t>Υγειονομικής Περιφέρειας</a:t>
            </a:r>
            <a:endParaRPr lang="el-GR" dirty="0"/>
          </a:p>
        </p:txBody>
      </p:sp>
      <p:pic>
        <p:nvPicPr>
          <p:cNvPr id="4" name="3 - Θέση περιεχομένου" descr="DYPE 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685800" y="2438400"/>
            <a:ext cx="7848600" cy="384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l-GR" dirty="0"/>
              <a:t>Ο ρόλος της 2ης Υ.ΠΕ.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l-GR" dirty="0"/>
              <a:t>Τα νοσοκομεία και οι Μονάδες Υγείας εποπτείας της 2ης Υ.ΠΕ.:</a:t>
            </a:r>
          </a:p>
          <a:p>
            <a:pPr marL="742950" lvl="2" indent="-28575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el-GR" sz="1700" dirty="0"/>
              <a:t>23 Νοσοκομεία</a:t>
            </a:r>
          </a:p>
          <a:p>
            <a:pPr marL="742950" lvl="2" indent="-28575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el-GR" sz="1700" dirty="0"/>
              <a:t>267 Δομές Πρωτοβάθμιας Φροντίδας (Πρωτοβάθμιο Εθνικό Δίκτυο Υγείας)</a:t>
            </a:r>
          </a:p>
          <a:p>
            <a:pPr marL="1200150" lvl="4" indent="-28575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ü"/>
            </a:pPr>
            <a:r>
              <a:rPr lang="el-GR" sz="1700" dirty="0"/>
              <a:t>25 Κέντρα Υγείας</a:t>
            </a:r>
          </a:p>
          <a:p>
            <a:pPr marL="1200150" lvl="4" indent="-28575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ü"/>
            </a:pPr>
            <a:r>
              <a:rPr lang="el-GR" sz="1700" dirty="0"/>
              <a:t>5 Κέντρα Ψυχικής Υγείας</a:t>
            </a:r>
          </a:p>
          <a:p>
            <a:pPr marL="1200150" lvl="4" indent="-28575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ü"/>
            </a:pPr>
            <a:r>
              <a:rPr lang="el-GR" sz="1700" dirty="0"/>
              <a:t>24 Μονάδες Υγείας</a:t>
            </a:r>
          </a:p>
          <a:p>
            <a:pPr marL="1200150" lvl="4" indent="-28575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ü"/>
            </a:pPr>
            <a:r>
              <a:rPr lang="el-GR" sz="1700" dirty="0"/>
              <a:t>37 Πολυδύναμα Περιφερειακά Ιατρεία</a:t>
            </a:r>
          </a:p>
          <a:p>
            <a:pPr marL="1200150" lvl="4" indent="-28575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ü"/>
            </a:pPr>
            <a:r>
              <a:rPr lang="el-GR" sz="1700" dirty="0" smtClean="0"/>
              <a:t>130 </a:t>
            </a:r>
            <a:r>
              <a:rPr lang="el-GR" sz="1700" dirty="0"/>
              <a:t>Περιφερειακά Ιατρεία</a:t>
            </a:r>
          </a:p>
          <a:p>
            <a:pPr marL="1200150" lvl="4" indent="-28575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ü"/>
            </a:pPr>
            <a:r>
              <a:rPr lang="el-GR" sz="1700" dirty="0"/>
              <a:t>15 Τοπικά Ιατρεία</a:t>
            </a:r>
          </a:p>
          <a:p>
            <a:pPr marL="1200150" lvl="4" indent="-28575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ü"/>
            </a:pPr>
            <a:r>
              <a:rPr lang="el-GR" sz="1700" dirty="0"/>
              <a:t>8 Ειδικά Περιφερειακά Ιατρεία</a:t>
            </a:r>
          </a:p>
          <a:p>
            <a:pPr marL="1200150" lvl="4" indent="-28575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ü"/>
            </a:pPr>
            <a:r>
              <a:rPr lang="el-GR" sz="1700" dirty="0"/>
              <a:t>1 Παιδική Πολυκλινική</a:t>
            </a:r>
            <a:endParaRPr lang="en-US" sz="17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62199"/>
            <a:ext cx="2057400" cy="3756661"/>
          </a:xfrm>
        </p:spPr>
        <p:txBody>
          <a:bodyPr/>
          <a:lstStyle/>
          <a:p>
            <a:r>
              <a:rPr lang="el-GR" sz="2000" dirty="0"/>
              <a:t>Αποτελέσματα Έρευνας και ανάπτυξης 2</a:t>
            </a:r>
            <a:r>
              <a:rPr lang="el-GR" sz="2000" baseline="30000" dirty="0"/>
              <a:t>ης</a:t>
            </a:r>
            <a:r>
              <a:rPr lang="el-GR" sz="2000" dirty="0"/>
              <a:t> Υ.ΠΕ</a:t>
            </a:r>
            <a:r>
              <a:rPr lang="el-GR" sz="2000" dirty="0" smtClean="0"/>
              <a:t>.</a:t>
            </a:r>
            <a:r>
              <a:rPr lang="el-GR" dirty="0" smtClean="0"/>
              <a:t> </a:t>
            </a:r>
            <a:r>
              <a:rPr lang="el-GR" sz="2000" b="1" dirty="0" smtClean="0"/>
              <a:t>Περιφέρεια Αττικής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2486059"/>
              </p:ext>
            </p:extLst>
          </p:nvPr>
        </p:nvGraphicFramePr>
        <p:xfrm>
          <a:off x="2362200" y="2189226"/>
          <a:ext cx="6553200" cy="4109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752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l-G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Α/Α</a:t>
                      </a:r>
                      <a:endParaRPr kumimoji="0" 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l-G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ΤΙΤΛΟΣ ΕΡΓΟΥ</a:t>
                      </a:r>
                      <a:endParaRPr kumimoji="0" 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ΠΡΟΫΠΟΛΟΓΙΣΜΟΣ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l-G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ΔΙΚΑΙΟΥΧΟΣ</a:t>
                      </a:r>
                      <a:endParaRPr kumimoji="0" 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l-G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Ε.Π. /ΤΑΜΕΙΟ</a:t>
                      </a:r>
                      <a:endParaRPr kumimoji="0" 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l-G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ΣΤΑΔΙΟ</a:t>
                      </a:r>
                      <a:endParaRPr kumimoji="0" 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87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Κατασκευή Κέντρου Υγείας Αστικού Τύπου Κερατσινίου – Δραπετσώνας και Προμήθεια Εξοπλισμού»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5.000.000,00 €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ΔΗΜΟΣ ΚΕΡΑΤΣΙΝΙΟΥ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ΠΕΠ</a:t>
                      </a: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ΑΤΤΙΚΗΣ - </a:t>
                      </a:r>
                      <a:r>
                        <a:rPr lang="el-GR" sz="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ΕΤΠΑ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9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Ενταγμένο και Υλοποιείται</a:t>
                      </a:r>
                      <a:endParaRPr kumimoji="0" lang="en-US" sz="9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987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προμήθεια συγκροτημάτων παραγωγής οξυγόνου ιατρικής χρήσης σε Νοσοκομεία 2ης Υ.ΠΕ.. Πειραιώς και Αιγαίου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3.000.000,00 €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2Η Υ.ΠΕ.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ΠΕΠ ΑΤΤΙΚΗΣ - ΕΤΠΑ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9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Υπάρχει έγκριση σκοπιμότητας</a:t>
                      </a:r>
                      <a:endParaRPr kumimoji="0" lang="en-US" sz="9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7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Προμήθεια εξοπλισμού για δύο Πολυδύναμα Κέντρα Ψυχικής Υγείας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550.000,00 €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ΨΝΑ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ΠΕΠ ΑΤΤΙΚΗΣ - ΕΤΠΑ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9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Αναμονή</a:t>
                      </a:r>
                      <a:r>
                        <a:rPr kumimoji="0" lang="el-GR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έγκρισης σκοπιμότητας</a:t>
                      </a:r>
                      <a:endParaRPr kumimoji="0" lang="en-US" sz="9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738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Προμήθεια εξοπλισμού για το Π.Γ.Ν. «Αττικόν» (Αναπνευστήρες ΜΕΘ, Αναπνευστήρες φορητοί και Υπερηχοτομογράφοι)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9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1.361.500,00 </a:t>
                      </a: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€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9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Π.Γ.Ν</a:t>
                      </a:r>
                      <a:r>
                        <a:rPr lang="el-GR" sz="9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«Αττικόν</a:t>
                      </a: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ΠΕΠ ΑΤΤΙΚΗΣ - ΕΤΠΑ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Υπάρχει έγκριση σκοπιμότητας</a:t>
                      </a:r>
                      <a:endParaRPr kumimoji="0" lang="en-US" sz="9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7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Προμήθεια </a:t>
                      </a:r>
                      <a:r>
                        <a:rPr lang="el-GR" sz="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Ιατροτεχνολογικού</a:t>
                      </a: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εξοπλισμού για </a:t>
                      </a:r>
                      <a:r>
                        <a:rPr lang="el-GR" sz="9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το </a:t>
                      </a:r>
                      <a:r>
                        <a:rPr lang="el-GR" sz="9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Γ.Ν</a:t>
                      </a:r>
                      <a:r>
                        <a:rPr lang="el-GR" sz="9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Πειραιά «</a:t>
                      </a:r>
                      <a:r>
                        <a:rPr lang="el-GR" sz="9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Τζάνειο</a:t>
                      </a:r>
                      <a:r>
                        <a:rPr lang="el-GR" sz="9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9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1.729.600,00 </a:t>
                      </a: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€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9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Γ.Ν</a:t>
                      </a:r>
                      <a:r>
                        <a:rPr lang="el-GR" sz="9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Πειραιά «</a:t>
                      </a:r>
                      <a:r>
                        <a:rPr lang="el-GR" sz="9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Τζάνειο</a:t>
                      </a:r>
                      <a:r>
                        <a:rPr lang="el-GR" sz="9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ΠΕΠ ΑΤΤΙΚΗΣ - ΕΤΠΑ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Αναμονή</a:t>
                      </a:r>
                      <a:r>
                        <a:rPr kumimoji="0" lang="el-GR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έγκρισης σκοπιμότητας</a:t>
                      </a:r>
                      <a:endParaRPr kumimoji="0" lang="en-US" sz="9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74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Προμήθεια </a:t>
                      </a:r>
                      <a:r>
                        <a:rPr lang="el-GR" sz="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Ιατροτεχνολογικού</a:t>
                      </a: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εξοπλισμού για την Ενίσχυση της Πρωτοβάθμιας Φροντίδας Υγείας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9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2.026.500,00 </a:t>
                      </a: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€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2Η </a:t>
                      </a:r>
                      <a:r>
                        <a:rPr lang="el-GR" sz="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Υ.ΠΕ</a:t>
                      </a: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ΠΕΠ ΑΤΤΙΚΗΣ - ΕΤΠΑ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Ενταγμένο και Υλοποιείται</a:t>
                      </a:r>
                      <a:endParaRPr kumimoji="0" lang="en-US" sz="9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506">
                <a:tc gridSpan="2">
                  <a:txBody>
                    <a:bodyPr/>
                    <a:lstStyle/>
                    <a:p>
                      <a:pPr algn="r"/>
                      <a:r>
                        <a:rPr lang="el-GR" sz="1100" dirty="0" smtClean="0"/>
                        <a:t>ΣΥΝΟΛΟ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l-GR" sz="1100" dirty="0" smtClean="0"/>
                        <a:t>13,167,600.00€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36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62199"/>
            <a:ext cx="2057400" cy="3756661"/>
          </a:xfrm>
        </p:spPr>
        <p:txBody>
          <a:bodyPr/>
          <a:lstStyle/>
          <a:p>
            <a:r>
              <a:rPr lang="el-GR" sz="2000" dirty="0"/>
              <a:t>Αποτελέσματα Έρευνας και ανάπτυξης 2</a:t>
            </a:r>
            <a:r>
              <a:rPr lang="el-GR" sz="2000" baseline="30000" dirty="0"/>
              <a:t>ης</a:t>
            </a:r>
            <a:r>
              <a:rPr lang="el-GR" sz="2000" dirty="0"/>
              <a:t> Υ.ΠΕ</a:t>
            </a:r>
            <a:r>
              <a:rPr lang="el-GR" sz="2000" dirty="0" smtClean="0"/>
              <a:t>. </a:t>
            </a:r>
            <a:r>
              <a:rPr lang="el-GR" sz="2000" b="1" dirty="0"/>
              <a:t>Περιφέρεια </a:t>
            </a:r>
            <a:r>
              <a:rPr lang="el-GR" sz="2000" b="1" dirty="0" smtClean="0"/>
              <a:t>Βορείου Αιγαίου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21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3321351"/>
              </p:ext>
            </p:extLst>
          </p:nvPr>
        </p:nvGraphicFramePr>
        <p:xfrm>
          <a:off x="2743201" y="2286001"/>
          <a:ext cx="6248400" cy="398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2523"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Α/Α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ΤΙΤΛΟΣ ΕΡΓΟΥ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l-G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ΠΡΟΫΠΟΛΟΓΙΣΜΟΣ</a:t>
                      </a:r>
                      <a:endParaRPr kumimoji="0" 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ΔΙΚΑΙΟΥΧΟΣ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Ε.Π. /ΤΑΜΕΙΟ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ΣΤΑΔΙΟ</a:t>
                      </a:r>
                      <a:endParaRPr kumimoji="0" lang="en-US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0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Προμήθεια εξοπλισμού σε Μονάδες </a:t>
                      </a: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ΠΦΥ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Περιφέρειας Βορείου Αιγαίου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1.660.260,40 €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2η </a:t>
                      </a:r>
                      <a:r>
                        <a:rPr lang="el-GR" sz="7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Υ.ΠΕ</a:t>
                      </a:r>
                      <a:r>
                        <a:rPr lang="el-GR" sz="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ΠΕΠ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Β ΑΙΓΑΙΟΥ -</a:t>
                      </a: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ΕΤΠΑ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9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Ενταγμένο και Υλοποιείται</a:t>
                      </a:r>
                      <a:endParaRPr kumimoji="0" lang="en-US" sz="9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39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Επισκευή κτηρίου εντός Νοσοκομείου και προμήθεια εξοπλισμού για τη στέγαση Ψυχιατρικής Κλινικής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2.448.000,00 €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Γ.Ν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. Χίου "</a:t>
                      </a: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Σκυλίτσειο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ΠΕΠ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Β ΑΙΓΑΙΟΥ -</a:t>
                      </a: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ΕΤΠΑ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9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Ενταγμένο και Υλοποιείται</a:t>
                      </a:r>
                      <a:endParaRPr kumimoji="0" lang="en-US" sz="9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185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Προμήθεια μηχανήματος για το </a:t>
                      </a: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Αιμοδυναμικό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Εργαστήριο του </a:t>
                      </a: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Γ.Ν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. Χίου "</a:t>
                      </a: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Σκυλίτσειο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450.000,00 €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Γ.Ν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. Χίου "</a:t>
                      </a: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Σκυλίτσειο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ΠΕΠ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Β ΑΙΓΑΙΟΥ -</a:t>
                      </a: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ΕΤΠΑ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9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Ενταγμένο και Υλοποιείται</a:t>
                      </a:r>
                      <a:endParaRPr kumimoji="0" lang="en-US" sz="9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200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Προμήθεια </a:t>
                      </a: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ιατροτεχνολογικού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εξοπλισμού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480.250,00 €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Γ.Ν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Λήμνου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ΠΕΠ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Β ΑΙΓΑΙΟΥ -</a:t>
                      </a: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ΕΤΠΑ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Ενταγμένο και Υλοποιείται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488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Αναδιαρρυθμίσεις - επεκτάσεις και προμήθεια - εγκατάσταση ιατρικού και ξενοδοχειακού εξοπλισμού του Γενικού Νοσοκομείου Μυτιλήνης "</a:t>
                      </a: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Βοστάνειο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6.709.000,00 €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Κτηριακές Υποδομές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ΠΕΠ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Β ΑΙΓΑΙΟΥ -</a:t>
                      </a: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ΕΤΠΑ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Ενταγμένο και Υλοποιείται</a:t>
                      </a:r>
                      <a:endParaRPr kumimoji="0" lang="en-US" sz="8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201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Προμήθεια </a:t>
                      </a: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ιατροτεχνολογικού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εξοπλισμού για το </a:t>
                      </a: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Γ.Ν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Μυτιλήνης "</a:t>
                      </a: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Βοστάνειο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 (</a:t>
                      </a: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Στεφανιογράφος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615.000,00 €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Γ.Ν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Μυτιλήνης "</a:t>
                      </a: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Βοστάνειο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ΠΕΠ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Β ΑΙΓΑΙΟΥ -</a:t>
                      </a: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ΕΤΠΑ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Ενταγμένο και Υλοποιείται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201"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Επέκταση</a:t>
                      </a:r>
                      <a:r>
                        <a:rPr lang="el-GR" sz="7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Εθνικού δικτύου </a:t>
                      </a:r>
                      <a:r>
                        <a:rPr lang="el-GR" sz="70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τηλειατρικής</a:t>
                      </a:r>
                      <a:r>
                        <a:rPr lang="el-GR" sz="7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l-GR" sz="70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ΕΔιΤ</a:t>
                      </a:r>
                      <a:r>
                        <a:rPr lang="el-GR" sz="7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500.000,00 €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2η </a:t>
                      </a:r>
                      <a:r>
                        <a:rPr lang="el-GR" sz="7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Υ.ΠΕ</a:t>
                      </a:r>
                      <a:r>
                        <a:rPr lang="el-GR" sz="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ΠΕΠ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Β ΑΙΓΑΙΟΥ -</a:t>
                      </a: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ΕΤΠΑ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9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Ανοίγει πρόσκληση την 01/04/2018</a:t>
                      </a:r>
                      <a:r>
                        <a:rPr kumimoji="0" lang="el-GR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(στάδιο μελέτης)</a:t>
                      </a:r>
                      <a:endParaRPr kumimoji="0" lang="en-US" sz="9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201">
                <a:tc gridSpan="2">
                  <a:txBody>
                    <a:bodyPr/>
                    <a:lstStyle/>
                    <a:p>
                      <a:pPr algn="r"/>
                      <a:r>
                        <a:rPr lang="el-GR" sz="1100" dirty="0" smtClean="0"/>
                        <a:t>ΣΥΝΟΛΟ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l-GR" sz="1100" dirty="0" smtClean="0"/>
                        <a:t>14,377,510.40€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23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62199"/>
            <a:ext cx="2057400" cy="3756661"/>
          </a:xfrm>
        </p:spPr>
        <p:txBody>
          <a:bodyPr/>
          <a:lstStyle/>
          <a:p>
            <a:r>
              <a:rPr lang="el-GR" sz="2000" dirty="0"/>
              <a:t>Αποτελέσματα Έρευνας και ανάπτυξης 2</a:t>
            </a:r>
            <a:r>
              <a:rPr lang="el-GR" sz="2000" baseline="30000" dirty="0"/>
              <a:t>ης</a:t>
            </a:r>
            <a:r>
              <a:rPr lang="el-GR" sz="2000" dirty="0"/>
              <a:t> Υ.ΠΕ</a:t>
            </a:r>
            <a:r>
              <a:rPr lang="el-GR" sz="2000" dirty="0" smtClean="0"/>
              <a:t>. </a:t>
            </a:r>
            <a:r>
              <a:rPr lang="el-GR" sz="2000" b="1" dirty="0"/>
              <a:t>Περιφέρεια </a:t>
            </a:r>
            <a:r>
              <a:rPr lang="el-GR" sz="2000" b="1" dirty="0" smtClean="0"/>
              <a:t>Νοτίου Αιγαίου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22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7459821"/>
              </p:ext>
            </p:extLst>
          </p:nvPr>
        </p:nvGraphicFramePr>
        <p:xfrm>
          <a:off x="2362200" y="2286001"/>
          <a:ext cx="6629400" cy="4325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049">
                <a:tc>
                  <a:txBody>
                    <a:bodyPr/>
                    <a:lstStyle/>
                    <a:p>
                      <a:r>
                        <a:rPr lang="el-GR" sz="800" dirty="0" smtClean="0"/>
                        <a:t>Α/Α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ΤΙΤΛΟΣ ΕΡΓΟΥ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700" dirty="0" smtClean="0"/>
                        <a:t>ΠΡΟΫΠΟΛΟΓΙΣΜΟΣ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ΔΙΚΑΙΟΥΧΟΣ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Ε.Π. /ΤΑΜΕΙΟ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ΣΤΑΔΙΟ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16">
                <a:tc>
                  <a:txBody>
                    <a:bodyPr/>
                    <a:lstStyle/>
                    <a:p>
                      <a:pPr algn="ctr"/>
                      <a:r>
                        <a:rPr lang="el-GR" sz="1050" dirty="0" smtClean="0"/>
                        <a:t>1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Μελέτη, κατασκευή και εξοπλισμός Γενικού Νοσοκομείου Καρπάθου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6.069.340,17 €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Κτιριακές Υποδομές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ΠΕΠ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Ν ΑΙΓΑΙΟΥ -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ΕΤΠΑ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Ενταγμένο και Υλοποιείται</a:t>
                      </a:r>
                      <a:endParaRPr kumimoji="0" lang="en-US" sz="8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195">
                <a:tc>
                  <a:txBody>
                    <a:bodyPr/>
                    <a:lstStyle/>
                    <a:p>
                      <a:pPr algn="ctr"/>
                      <a:r>
                        <a:rPr lang="el-GR" sz="1050" dirty="0" smtClean="0"/>
                        <a:t>2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Προμήθεια </a:t>
                      </a:r>
                      <a:r>
                        <a:rPr kumimoji="0" lang="el-GR" sz="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Ιατροτεχνολογικού</a:t>
                      </a:r>
                      <a:r>
                        <a:rPr kumimoji="0" lang="el-GR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Εξοπλισμού για το </a:t>
                      </a:r>
                      <a:r>
                        <a:rPr kumimoji="0" lang="el-GR" sz="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Γ.Ν</a:t>
                      </a:r>
                      <a:r>
                        <a:rPr kumimoji="0" lang="el-GR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Σύρου «</a:t>
                      </a:r>
                      <a:r>
                        <a:rPr kumimoji="0" lang="el-GR" sz="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Bαρδάκειο</a:t>
                      </a:r>
                      <a:r>
                        <a:rPr kumimoji="0" lang="el-GR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και </a:t>
                      </a:r>
                      <a:r>
                        <a:rPr kumimoji="0" lang="el-GR" sz="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Πρώϊο</a:t>
                      </a:r>
                      <a:r>
                        <a:rPr kumimoji="0" lang="el-GR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 Βελτίωση της παραγωγικότητας του νοσοκομείου με αναβάθμιση του δικτύου δεδομένων και της τηλεπικοινωνιακής υποδομής, εγκατάσταση σύγχρονων υποδομών και συστημάτων πληροφορικής και επικοινωνιών</a:t>
                      </a:r>
                      <a:endParaRPr kumimoji="0" lang="en-US" sz="8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326.000,00 €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8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Γ.Ν</a:t>
                      </a:r>
                      <a:r>
                        <a:rPr lang="el-GR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Σύρου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ΠΕΠ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Ν ΑΙΓΑΙΟΥ -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ΕΤΠΑ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Ενταγμένο και Υλοποιείται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149">
                <a:tc>
                  <a:txBody>
                    <a:bodyPr/>
                    <a:lstStyle/>
                    <a:p>
                      <a:pPr algn="ctr"/>
                      <a:r>
                        <a:rPr lang="el-GR" sz="1050" dirty="0" smtClean="0"/>
                        <a:t>3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Προμήθεια Ιατροτεχνολογικού Εξοπλισμού για το Γ.Ν. Ρόδου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460.000,00 €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8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Γ.Ν</a:t>
                      </a:r>
                      <a:r>
                        <a:rPr lang="el-GR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Ρόδου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ΠΕΠ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Ν ΑΙΓΑΙΟΥ -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ΕΤΠΑ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Ενταγμένο και Υλοποιείται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292">
                <a:tc>
                  <a:txBody>
                    <a:bodyPr/>
                    <a:lstStyle/>
                    <a:p>
                      <a:pPr algn="ctr"/>
                      <a:r>
                        <a:rPr lang="el-GR" sz="1050" dirty="0" smtClean="0"/>
                        <a:t>4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Προμήθεια Εξοπλισμού σε μικρά νησιά της Περιφέρειας Νοτίου Αιγαίου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1.505.500,00 €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2η 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Υ.ΠΕ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ΠΕΠ Ν ΑΙΓΑΙΟΥ -ΕΤΠΑ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Ενταγμένο και Υλοποιείται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80">
                <a:tc>
                  <a:txBody>
                    <a:bodyPr/>
                    <a:lstStyle/>
                    <a:p>
                      <a:pPr algn="ctr"/>
                      <a:r>
                        <a:rPr lang="el-GR" sz="1050" dirty="0" smtClean="0"/>
                        <a:t>5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Προμήθεια Ιατροτεχνολογικού Εξοπλισμού για το Γ.Ν. Σύρου "Bαρδάκειο και Πρώϊο"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1.757.171,72 €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Γ.Ν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Σύρου</a:t>
                      </a:r>
                      <a:endParaRPr lang="en-US" sz="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8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ΠΕΠ Ν ΑΙΓΑΙΟΥ -ΕΤΠΑ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Έγινε υποβολή</a:t>
                      </a:r>
                      <a:r>
                        <a:rPr kumimoji="0" lang="el-GR" sz="8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της πρότασης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162">
                <a:tc>
                  <a:txBody>
                    <a:bodyPr/>
                    <a:lstStyle/>
                    <a:p>
                      <a:pPr algn="ctr"/>
                      <a:r>
                        <a:rPr lang="el-GR" sz="1050" dirty="0" smtClean="0"/>
                        <a:t>6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Προμήθεια Ιατροτεχνολογικού Εξοπλισμού για το Γ.Ν. - ΚΥ Κω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</a:t>
                      </a:r>
                      <a:r>
                        <a:rPr kumimoji="0" lang="el-GR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.000,00 </a:t>
                      </a:r>
                      <a:r>
                        <a:rPr kumimoji="0" lang="el-GR" sz="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€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Γ.Ν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–</a:t>
                      </a:r>
                      <a:r>
                        <a:rPr lang="el-GR" sz="7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Κ.Υ. </a:t>
                      </a:r>
                      <a:r>
                        <a:rPr lang="el-GR" sz="7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Κώς</a:t>
                      </a:r>
                      <a:endParaRPr lang="en-US" sz="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8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ΠΕΠ Ν ΑΙΓΑΙΟΥ -ΕΤΠΑ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Έγινε υποβολή</a:t>
                      </a:r>
                      <a:r>
                        <a:rPr kumimoji="0" lang="el-GR" sz="8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της πρότασης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169">
                <a:tc>
                  <a:txBody>
                    <a:bodyPr/>
                    <a:lstStyle/>
                    <a:p>
                      <a:pPr algn="ctr"/>
                      <a:r>
                        <a:rPr lang="el-GR" sz="1050" dirty="0" smtClean="0"/>
                        <a:t>7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Προμήθεια </a:t>
                      </a:r>
                      <a:r>
                        <a:rPr kumimoji="0" lang="el-GR" sz="8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ιατροτεχνολογικού</a:t>
                      </a:r>
                      <a:r>
                        <a:rPr kumimoji="0" lang="el-GR" sz="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εξοπλισμού για το </a:t>
                      </a:r>
                      <a:r>
                        <a:rPr kumimoji="0" lang="el-GR" sz="8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Γ.Ν</a:t>
                      </a:r>
                      <a:r>
                        <a:rPr kumimoji="0" lang="el-GR" sz="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Ρόδου "Ανδρέας Παπανδρέου"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2.150.000,00 € 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Γ.Ν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Ρόδου</a:t>
                      </a:r>
                      <a:endParaRPr lang="en-US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8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ΠΕΠ Ν ΑΙΓΑΙΟΥ -ΕΤΠΑ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Έγινε υποβολή</a:t>
                      </a:r>
                      <a:r>
                        <a:rPr kumimoji="0" lang="el-GR" sz="8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της πρότασης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066">
                <a:tc>
                  <a:txBody>
                    <a:bodyPr/>
                    <a:lstStyle/>
                    <a:p>
                      <a:pPr algn="ctr"/>
                      <a:r>
                        <a:rPr lang="el-GR" sz="1050" dirty="0" smtClean="0"/>
                        <a:t>8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Προμήθεια Αξονικού Τομογράφου και Ακτινολογικού μηχανήματος για το </a:t>
                      </a:r>
                      <a:r>
                        <a:rPr kumimoji="0" lang="el-GR" sz="8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ΓΝ</a:t>
                      </a:r>
                      <a:r>
                        <a:rPr kumimoji="0" lang="el-GR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-ΚΥ Καλύμνου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l-GR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kumimoji="0" lang="en-US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kumimoji="0" lang="el-GR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0.000,00 </a:t>
                      </a:r>
                      <a:r>
                        <a:rPr kumimoji="0" lang="el-GR" sz="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€ 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Γ.Ν</a:t>
                      </a: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Ρόδου</a:t>
                      </a:r>
                      <a:endParaRPr lang="en-US" sz="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8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ΠΕΠ</a:t>
                      </a:r>
                      <a:r>
                        <a:rPr lang="el-GR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Ν ΑΙΓΑΙΟΥ -</a:t>
                      </a:r>
                      <a:r>
                        <a:rPr lang="el-GR" sz="8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ΕΤΠΑ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Έγινε υποβολή</a:t>
                      </a:r>
                      <a:r>
                        <a:rPr kumimoji="0" lang="el-GR" sz="8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της πρότασης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066">
                <a:tc>
                  <a:txBody>
                    <a:bodyPr/>
                    <a:lstStyle/>
                    <a:p>
                      <a:pPr algn="ctr"/>
                      <a:r>
                        <a:rPr lang="el-GR" sz="1050" dirty="0" smtClean="0"/>
                        <a:t>9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Επέκταση</a:t>
                      </a:r>
                      <a:r>
                        <a:rPr lang="el-GR" sz="7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Εθνικού δικτύου </a:t>
                      </a:r>
                      <a:r>
                        <a:rPr lang="el-GR" sz="70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τηλειατρικής</a:t>
                      </a:r>
                      <a:r>
                        <a:rPr lang="el-GR" sz="7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l-GR" sz="70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ΕΔιΤ</a:t>
                      </a:r>
                      <a:r>
                        <a:rPr lang="el-GR" sz="7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1.000.000,00 €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2η </a:t>
                      </a:r>
                      <a:r>
                        <a:rPr lang="el-GR" sz="7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Υ.ΠΕ</a:t>
                      </a:r>
                      <a:r>
                        <a:rPr lang="el-GR" sz="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7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ΠΕΠ Ν ΑΙΓΑΙΟΥ -ΕΤΠΑ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Στάδιο μελέτης, εν αναμονή πρόσκλησης</a:t>
                      </a:r>
                      <a:endParaRPr kumimoji="0" lang="en-US" sz="9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21">
                <a:tc gridSpan="2">
                  <a:txBody>
                    <a:bodyPr/>
                    <a:lstStyle/>
                    <a:p>
                      <a:pPr algn="r"/>
                      <a:r>
                        <a:rPr lang="el-GR" sz="1000" dirty="0" smtClean="0"/>
                        <a:t>ΣΥΝΟΛΟ</a:t>
                      </a:r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l-GR" sz="1000" dirty="0" smtClean="0"/>
                        <a:t>14,529,011.89€</a:t>
                      </a:r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50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362199"/>
            <a:ext cx="2209800" cy="3756661"/>
          </a:xfrm>
        </p:spPr>
        <p:txBody>
          <a:bodyPr/>
          <a:lstStyle/>
          <a:p>
            <a:r>
              <a:rPr lang="el-GR" sz="2000" dirty="0"/>
              <a:t>Αποτελέσματα Έρευνας και ανάπτυξης 2</a:t>
            </a:r>
            <a:r>
              <a:rPr lang="el-GR" sz="2000" baseline="30000" dirty="0"/>
              <a:t>ης</a:t>
            </a:r>
            <a:r>
              <a:rPr lang="el-GR" sz="2000" dirty="0"/>
              <a:t> Υ.ΠΕ</a:t>
            </a:r>
            <a:r>
              <a:rPr lang="el-GR" sz="2000" dirty="0" smtClean="0"/>
              <a:t>. </a:t>
            </a:r>
            <a:r>
              <a:rPr lang="el-GR" sz="1900" b="1" dirty="0" smtClean="0"/>
              <a:t>Πρόγραμμα Δημοσίων Επενδύσεων &amp; Προγράμματος Ειδικού Σκοπού</a:t>
            </a:r>
            <a:endParaRPr lang="en-US" sz="1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23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9109688"/>
              </p:ext>
            </p:extLst>
          </p:nvPr>
        </p:nvGraphicFramePr>
        <p:xfrm>
          <a:off x="2315959" y="2121151"/>
          <a:ext cx="6523241" cy="4545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 sz="500" dirty="0" smtClean="0"/>
                        <a:t>Α/Α</a:t>
                      </a:r>
                      <a:endParaRPr lang="en-US" sz="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700" dirty="0" smtClean="0"/>
                        <a:t>ΦΟΡΕΑΣ ΠΡΟΤΑΣΗΣ - ΥΛΟΠΟΙΗΣΗΣ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l-GR" sz="7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ΑΙΤΗΜΑ</a:t>
                      </a:r>
                      <a:endParaRPr kumimoji="0" lang="en-US" sz="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l-GR" sz="7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ΕΓΚΡΙΘΕΝΤΑΣ ΠΡΟΫΠΟΛΟΓΙΣΜΟΣ (ΑΠΟ ΕΓΚΡΙΣΗ ΣΚΟΠΙΜΟΤΗΤΑΣ)</a:t>
                      </a:r>
                      <a:endParaRPr kumimoji="0" lang="en-US" sz="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ΦΟΡΕΑΣ ΧΡΗΜΑΤΟΔΟΤΗΣΗΣ</a:t>
                      </a:r>
                      <a:endParaRPr kumimoji="0" lang="en-US" sz="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STATUS </a:t>
                      </a:r>
                      <a:r>
                        <a:rPr kumimoji="0" lang="el-G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ΑΙΤΗΜΑΤΟΣ</a:t>
                      </a:r>
                      <a:endParaRPr kumimoji="0" lang="en-US" sz="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16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1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2η </a:t>
                      </a:r>
                      <a:r>
                        <a:rPr kumimoji="0" lang="el-GR" sz="5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Δ.Υ.Πε</a:t>
                      </a: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ΨΗΦΙΟΠΟΙΗΣΗ ΑΚΤΙΝΟΛΟΓΙΚΩΝ ΕΡΓΑΣΤΗΡΙΩΝ ΔΟΜΩΝ ΠΕΔΥ ΝΟΤΙΟΥ ΑΙΓΑΙΟΥ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170.000,00 €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ΠΔΕ ΥΥ 2017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Αρ. </a:t>
                      </a:r>
                      <a:r>
                        <a:rPr kumimoji="0" lang="el-GR" sz="5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Πρωτ</a:t>
                      </a: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123147/09-11-2017 (ΑΔΑ: 75ΙΒ465ΧΙ8-3ΑΣ), ΣΑΕ 091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673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2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2η </a:t>
                      </a:r>
                      <a:r>
                        <a:rPr kumimoji="0" lang="el-GR" sz="5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Δ.Υ.Πε</a:t>
                      </a: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ΕΚΣΥΓΧΡΟΝΙΣΜΟΣ ΚΑΙ ΑΝΑΒΑΘΜΙΣΗ ΕΞΟΠΛΙΣΜΟΥ ΤΟΥ ΠΕΡΙΦΕΡΕΙΑΚΟΥ ΚΕΝΤΡΟΥ ΔΕΔΟΜΕΝΩΝ (ΠΚΔ) ΤΟΥ ΟΠΣΥ "ΔΗΛΟΣ"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700.000,00 €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ΠΔΕ ΕΙΔΙΚΟΥ ΣΚΟΠΟΥ ΓΙΑ ΤΟ Ν. ΑΙΓΑΙΟ 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ΑΝΑΜΟΝΗ ΕΚΔΟΣΗΣ ΣΑΕ 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149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3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Γ.Ν. ΛΕΣΒΟΥ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ΠΡΟΜΗΘΕΙΑ ΙΑΤΡΟΤΕΧΝΟΛΟΓΙΚΟΥ ΕΞΟΠΛΙΣΜΟΥ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404.000,00 €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ΠΔΕ ΥΥ 2017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Αρ. </a:t>
                      </a:r>
                      <a:r>
                        <a:rPr kumimoji="0" lang="el-GR" sz="5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Πρωτ</a:t>
                      </a: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123147/09-11-2017 (ΑΔΑ: 75ΙΒ465ΧΙ8-3ΑΣ), ΣΑΕ 091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292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4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Γ.Ν. - Κ.Υ. ΛΗΜΝΟΥ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ΟΛΟΚΛΗΡΩΜΕΝΟ ΨΥΧΙΑΤΡΙΚΟ ΤΜΗΜΑ ΕΝΗΛΙΚΩΝ ΣΤΟ Γ.Ν. - Κ.Υ. ΛΗΜΝΟΥ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1.472.415,00 €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ΠΔΕ ΕΙΔΙΚΟΥ ΣΚΟΠΟΥ ΓΙΑ ΤΟ Β. ΑΙΓΑΙΟ 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ΑΝΑΜΟΝΗ ΕΚΔΟΣΗΣ ΣΑΕ  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80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5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Γ.Ν. - Κ.Υ. ΙΚΑΡΙΑΣ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ΠΡΟΜΗΘΕΙΑ ΑΞΟΝΙΚΟΥ ΤΟΜΟΓΡΑΦΟΥ 16 ΤΟΜΩΝ ΚΑΙ ΔΙΑΜΟΡΦΩΣΗ ΧΩΡΟΥ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250.000,00 €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ΠΔΕ ΥΥ 2017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Αρ. Πρωτ. 123147/09-11-2017 (ΑΔΑ: 75ΙΒ465ΧΙ8-3ΑΣ), ΣΑΕ 091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162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6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Γ.Ν. ΣΥΡΟΥ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ΠΡΟΜΗΘΕΙΑ ΚΑΙ ΕΓΚΑΤΑΣΤΑΣΗ ΕΞΟΠΛΙΣΜΟΥ ΤΠΕ ΓΙΑ Γ.Ν. ΣΥΡΟΥ ΚΑΙ Γ.Ν. - Κ.Υ. ΝΑΞΟΥ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360.838,00 €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ΠΔΕ ΥΥ 2017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Αρ. Πρωτ. 123147/09-11-2017 (ΑΔΑ: 75ΙΒ465ΧΙ8-3ΑΣ), ΣΑΕ 091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169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7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Γ.Ν. ΣΥΡΟΥ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ΠΡΟΜΗΘΕΙΑ ΚΑΙ ΕΓΚΑΤΑΣΤΑΣΗ 3 ΨΥΚΤΙΚΩΝ ΜΗΧΑΝΩΝ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160.000,00 €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ΠΔΕ ΥΥ 2017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Αρ. Πρωτ. 123147/09-11-2017 (ΑΔΑ: 75ΙΒ465ΧΙ8-3ΑΣ), ΣΑΕ 091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066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8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Γ.Ν. ΣΥΡΟΥ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ΠΡΟΜΗΘΕΙΑ ΕΞΟΠΛΙΣΜΟΥ ΑΙΜΟΔΟΣΙΑΣ ΚΑΙ ΜΕΘ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108.000,00 €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ΠΔΕ ΥΥ 2017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Αρ. Πρωτ. 123147/09-11-2017 (ΑΔΑ: 75ΙΒ465ΧΙ8-3ΑΣ), ΣΑΕ 091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066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9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Κ.Θ. - Γ.Ν. - Κ.Υ. ΛΕΡΟΥ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ΑΚΤΙΝΟΛΟΓΙΚΟ ΜΗΧΑΝΗΜΑ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120.000,00 €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ΠΔΕ ΥΥ 2017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Αρ. Πρωτ. 123147/09-11-2017 (ΑΔΑ: 75ΙΒ465ΧΙ8-3ΑΣ), ΣΑΕ 091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066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10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Κ.Θ. - Γ.Ν. - Κ.Υ. ΛΕΡΟΥ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ΠΡΟΜΗΘΕΙΑ ΑΞΟΝΙΚΟΥ ΤΟΜΟΓΡΑΦΟΥ 16 ΤΟΜΩΝ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250.000,00 €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ΠΔΕ ΕΙΔΙΚΟΥ ΣΚΟΠΟΥ ΓΙΑ ΤΟ Ν. ΑΙΓΑΙΟ 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ΑΝΑΜΟΝΗ ΕΚΔΟΣΗΣ ΣΑΕ </a:t>
                      </a:r>
                      <a:endParaRPr kumimoji="0" lang="en-US" sz="5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066"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11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Κ.Θ. - Γ.Ν. - Κ.Υ. ΛΕΡΟΥ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ΨΗΦΙΑΚΟΣ ΜΑΣΤΟΓΡΑΦΟΣ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190.000,00 €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ΠΔΕ ΥΥ 2017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Αρ. </a:t>
                      </a:r>
                      <a:r>
                        <a:rPr kumimoji="0" lang="el-GR" sz="5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Πρωτ</a:t>
                      </a:r>
                      <a:r>
                        <a:rPr kumimoji="0" lang="el-GR" sz="5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123147/09-11-2017 (ΑΔΑ: 75ΙΒ465ΧΙ8-3ΑΣ), ΣΑΕ 091</a:t>
                      </a:r>
                      <a:endParaRPr kumimoji="0" lang="en-US" sz="5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21">
                <a:tc gridSpan="2">
                  <a:txBody>
                    <a:bodyPr/>
                    <a:lstStyle/>
                    <a:p>
                      <a:pPr algn="r"/>
                      <a:r>
                        <a:rPr lang="el-GR" sz="700" dirty="0" smtClean="0"/>
                        <a:t>ΣΥΝΟΛΟ</a:t>
                      </a:r>
                      <a:endParaRPr lang="en-US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l-GR" sz="700" dirty="0" smtClean="0"/>
                        <a:t>4,185,253.00€</a:t>
                      </a:r>
                      <a:endParaRPr lang="en-US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14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62199"/>
            <a:ext cx="2057400" cy="3756661"/>
          </a:xfrm>
        </p:spPr>
        <p:txBody>
          <a:bodyPr/>
          <a:lstStyle/>
          <a:p>
            <a:r>
              <a:rPr lang="el-GR" sz="2000" dirty="0" smtClean="0"/>
              <a:t>Αρχικώς Εγκρινόμενες από το Υπουργείο Υγείας πράξεις  για ένταξη στο </a:t>
            </a:r>
            <a:r>
              <a:rPr lang="el-GR" sz="2000" b="1" dirty="0" smtClean="0"/>
              <a:t>ΠΔΕ 2018</a:t>
            </a:r>
            <a:r>
              <a:rPr lang="el-GR" sz="2000" dirty="0" smtClean="0"/>
              <a:t> για τα νοσοκομεία της 2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 Υ.ΠΕ.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5282556"/>
              </p:ext>
            </p:extLst>
          </p:nvPr>
        </p:nvGraphicFramePr>
        <p:xfrm>
          <a:off x="2286000" y="2286001"/>
          <a:ext cx="6769169" cy="3762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41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2718">
                <a:tc>
                  <a:txBody>
                    <a:bodyPr/>
                    <a:lstStyle/>
                    <a:p>
                      <a:r>
                        <a:rPr lang="el-GR" sz="800" dirty="0" smtClean="0"/>
                        <a:t>Α/Α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l-G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Νοσοκομείο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l-G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Είδος Έργου (</a:t>
                      </a:r>
                      <a:r>
                        <a:rPr kumimoji="0" lang="el-GR" sz="7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Π=Προμήθεια</a:t>
                      </a:r>
                      <a:r>
                        <a:rPr kumimoji="0" lang="el-G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Εξοπλισμού, </a:t>
                      </a:r>
                      <a:r>
                        <a:rPr kumimoji="0" lang="el-GR" sz="7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Κ=Κατασκευαστικό</a:t>
                      </a:r>
                      <a:r>
                        <a:rPr kumimoji="0" lang="el-G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Έργο, Μ= Μικτό)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l-G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Κλινική/Τμήμα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l-G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Περιγραφή Πράξης (Ανάγκης)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l-G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Ενδεικτική τιμή με ΦΠΑ/</a:t>
                      </a:r>
                      <a:r>
                        <a:rPr kumimoji="0" lang="el-GR" sz="7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τμχ</a:t>
                      </a:r>
                      <a:endParaRPr kumimoji="0" lang="el-GR" sz="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l-G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Ποσότητα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l-G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Προϋπολογισμός/ Είδος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l-G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Σημειώσεις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733">
                <a:tc>
                  <a:txBody>
                    <a:bodyPr/>
                    <a:lstStyle/>
                    <a:p>
                      <a:pPr algn="ctr"/>
                      <a:r>
                        <a:rPr lang="el-GR" sz="1000" dirty="0" smtClean="0"/>
                        <a:t>1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Γ.Ν. Νίκαιας "Αγ. Παντελεήμων"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l-G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 ΤΕΠ -3 Υπόγειο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Διαμόρφωση χώρων για την εγκατάσταση του Cyberknife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700,000.00 €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700,000.00 €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Προμελέτη. Αναμένεται από το νοσοκομείο η αποστολή του αιτήματος έγκρισης σκοπιμότητας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077">
                <a:tc>
                  <a:txBody>
                    <a:bodyPr/>
                    <a:lstStyle/>
                    <a:p>
                      <a:pPr algn="ctr"/>
                      <a:r>
                        <a:rPr lang="el-GR" sz="1000" dirty="0" smtClean="0"/>
                        <a:t>2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Π.Γ.Ν. "Αττικόν"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ΜΕΘ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Ιατροτεχνολογικός</a:t>
                      </a:r>
                      <a:r>
                        <a:rPr lang="el-G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Εξοπλισμός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700,000.00 €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700,000.00 €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Αναμένεται από το νοσοκομείο η αποστολή του αιτήματος έγκρισης σκοπιμότητας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718">
                <a:tc>
                  <a:txBody>
                    <a:bodyPr/>
                    <a:lstStyle/>
                    <a:p>
                      <a:pPr algn="ctr"/>
                      <a:r>
                        <a:rPr lang="el-GR" sz="1000" dirty="0" smtClean="0"/>
                        <a:t>3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Γενικό Νοσοκομείο Σάμου "Άγιος Παντελεήμων"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Ιατροτεχνολογικός Εξοπλισμός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120,000.00 €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120,000.00 €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Αναμένεται από το νοσοκομείο η αποστολή του αιτήματος έγκρισης σκοπιμότητας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748">
                <a:tc>
                  <a:txBody>
                    <a:bodyPr/>
                    <a:lstStyle/>
                    <a:p>
                      <a:pPr algn="ctr"/>
                      <a:r>
                        <a:rPr lang="el-GR" sz="1000" dirty="0" smtClean="0"/>
                        <a:t>4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Γ.Ν. - Κ.Υ. Ικαρίας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ΜΤΝ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Ανάπτυξη Μόνάδας Τεχνητού Νεφρού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264,000.00 €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264,000.00 €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Έχει αποσταλεί το αίτημα έγκρισης σκοπιμότητας στις </a:t>
                      </a:r>
                      <a:r>
                        <a:rPr lang="el-G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Τεχν.Υπηρεσίες</a:t>
                      </a:r>
                      <a:r>
                        <a:rPr lang="el-G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του ΥΥ με σύμφωνη γνώμη από την 2η ΔΥΠΕ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605">
                <a:tc gridSpan="2">
                  <a:txBody>
                    <a:bodyPr/>
                    <a:lstStyle/>
                    <a:p>
                      <a:pPr algn="r"/>
                      <a:r>
                        <a:rPr lang="el-GR" sz="1000" dirty="0" smtClean="0"/>
                        <a:t>ΣΥΝΟΛΟ</a:t>
                      </a:r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el-GR" sz="1000" dirty="0" smtClean="0"/>
                        <a:t>1,784,000.00€</a:t>
                      </a:r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06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62199"/>
            <a:ext cx="5562600" cy="3756661"/>
          </a:xfrm>
        </p:spPr>
        <p:txBody>
          <a:bodyPr>
            <a:normAutofit/>
          </a:bodyPr>
          <a:lstStyle/>
          <a:p>
            <a:r>
              <a:rPr lang="el-GR" sz="2000" dirty="0"/>
              <a:t>Αποτελέσματα </a:t>
            </a:r>
            <a:r>
              <a:rPr lang="el-GR" sz="2000" dirty="0" smtClean="0"/>
              <a:t>Έρευνας και ανάπτυξης 2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Υ.ΠΕ.</a:t>
            </a:r>
          </a:p>
          <a:p>
            <a:endParaRPr lang="el-GR" sz="2000" dirty="0"/>
          </a:p>
          <a:p>
            <a:r>
              <a:rPr lang="en-US" sz="2000" dirty="0" err="1" smtClean="0"/>
              <a:t>Interreg</a:t>
            </a:r>
            <a:r>
              <a:rPr lang="en-US" sz="2000" dirty="0" smtClean="0"/>
              <a:t> V-A </a:t>
            </a:r>
            <a:r>
              <a:rPr lang="el-GR" sz="2000" dirty="0" smtClean="0"/>
              <a:t>Ελλάδα Κύπρος 2014-2020</a:t>
            </a:r>
          </a:p>
          <a:p>
            <a:endParaRPr lang="el-GR" sz="2000" dirty="0"/>
          </a:p>
          <a:p>
            <a:r>
              <a:rPr lang="el-GR" sz="2000" dirty="0" smtClean="0"/>
              <a:t>Εθνικό Δίκτυο Τηλεϊατρικής (</a:t>
            </a:r>
            <a:r>
              <a:rPr lang="el-GR" sz="2000" dirty="0" err="1" smtClean="0"/>
              <a:t>ΕΔιΤ</a:t>
            </a:r>
            <a:r>
              <a:rPr lang="el-GR" sz="2000" dirty="0" smtClean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Βραβείο </a:t>
            </a:r>
            <a:r>
              <a:rPr lang="en-US" sz="1800" dirty="0" smtClean="0"/>
              <a:t>I.T. Excellence Gold (BITE</a:t>
            </a:r>
            <a:r>
              <a:rPr lang="el-GR" sz="1800" dirty="0" smtClean="0"/>
              <a:t>)</a:t>
            </a:r>
            <a:endParaRPr lang="el-G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25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00400"/>
            <a:ext cx="1798638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9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62199"/>
            <a:ext cx="8382000" cy="3756661"/>
          </a:xfrm>
        </p:spPr>
        <p:txBody>
          <a:bodyPr>
            <a:normAutofit/>
          </a:bodyPr>
          <a:lstStyle/>
          <a:p>
            <a:r>
              <a:rPr lang="el-GR" sz="2000" dirty="0"/>
              <a:t>Το ΕΔΙΤ έχει τους εξής βασικούς στόχους:</a:t>
            </a:r>
            <a:endParaRPr lang="el-GR" sz="20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Παροχή </a:t>
            </a:r>
            <a:r>
              <a:rPr lang="el-GR" sz="1800" dirty="0"/>
              <a:t>εξειδικευμένων υπηρεσιών υγείας σε τακτικά κα έκτακτα περιστατικά σε απομακρυσμένα νησιά του </a:t>
            </a:r>
            <a:r>
              <a:rPr lang="el-GR" sz="1800" dirty="0" smtClean="0"/>
              <a:t>Αιγαίου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l-GR" sz="1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Συνεχής </a:t>
            </a:r>
            <a:r>
              <a:rPr lang="el-GR" sz="1800" dirty="0"/>
              <a:t>εκπαίδευση ιατρονοσηλευτικού προσωπικού των νησιωτικών Κέντρων Υγείας και Πολυδύναμων </a:t>
            </a:r>
            <a:r>
              <a:rPr lang="el-GR" sz="1800" dirty="0" smtClean="0"/>
              <a:t>Ιατρείων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l-GR" sz="1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Χρήση </a:t>
            </a:r>
            <a:r>
              <a:rPr lang="el-GR" sz="1800" dirty="0"/>
              <a:t>για διοικητική </a:t>
            </a:r>
            <a:r>
              <a:rPr lang="el-GR" sz="1800" dirty="0" smtClean="0"/>
              <a:t>υποστήριξη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26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9588" y="2133600"/>
            <a:ext cx="6781800" cy="30480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l-GR" sz="2000" b="1" dirty="0" smtClean="0"/>
              <a:t>Πιστοποιημένοι ιατρικοί σύμβουλοι</a:t>
            </a:r>
            <a:endParaRPr lang="el-GR" sz="2000" b="1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t>27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4783655"/>
              </p:ext>
            </p:extLst>
          </p:nvPr>
        </p:nvGraphicFramePr>
        <p:xfrm>
          <a:off x="2362200" y="2514600"/>
          <a:ext cx="5181600" cy="412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945">
                <a:tc>
                  <a:txBody>
                    <a:bodyPr/>
                    <a:lstStyle/>
                    <a:p>
                      <a:pPr algn="ctr"/>
                      <a:r>
                        <a:rPr lang="el-GR" sz="600" dirty="0" smtClean="0"/>
                        <a:t>ΕΙΔΙΚΟΤΗΤΑ</a:t>
                      </a:r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00" dirty="0" smtClean="0"/>
                        <a:t>ΑΡΙΘΜΟΣ ΙΑΤΡΩΝ</a:t>
                      </a:r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ΨΥΧΙΑΤΡΙΚΗ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ΠΑΙΔΟΨΥΧΙΑΤΡΙΚΗ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ΠΑΙΔΙΑΤΡΙΚΗ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ΧΕΙΡΟΥΡΓΙΚΗ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ΠΑΙΔΟΧΕΙΡΟΥΡΓΙΚΗ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ΧΕΙΡΟΥΡΓΟΣ ΜΑΣΤΟΥ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ΟΡΘΟΠΑΙΔΙΚΗ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ΠΑΘΟΛΟΓΙΚΗ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ΒΙΟΠΑΘΟΛΟΓΙΑ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ΠΑΘΟΛΟΓΙΚΗ ΟΓΚΟΛΟΓΙΑ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ΚΑΡΔΙΟΛΟΓΙΚΗ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ΔΕΡΜΑΤΟΛΟΓΙΑ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ΑΚΤΙΝΟΔΙΑΓΝΩΣΤΙΚΗ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ΟΔΟΝΤΙΑΤΡΙΚΗ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ΠΝΕΥΜΟΝΟΛΟΓΙΑ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ΜΑΙΕΥΤΙΚΗ-ΓΥΝΑΙΚΟΛΟΓΙΑ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ΧΕΙΡΟΥΡΓΙΚΗ ΘΩΡΑΚΟΣ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ΠΛΑΣΤΙΚΗ ΧΕΙΡΟΥΡΓΙΚΗ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ΠΥΡΗΝΙΚΗ ΙΑΤΡΙΚΗ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ΟΦΘΑΛΜΟΛΟΓΙΑ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ΡΕΥΜΑΤΟΛΟΓΙΑ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ΓΑΣΤΡΕΝΤΕΡΟΛΟΓΙΑ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ΕΝΔΟΚΡΙΝΟΛΟΓΙΑ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ΝΕΦΡΟΛΟΓΙΑ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ΟΥΡΟΛΟΓΙΑ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ΕΝΤΑΤΙΚΟΛΟΓΟΣ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ΕΠΕΙΓΟΝΤΟΛΟΓΟΣ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081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ΣΥΝΟΛΙΚΑ:</a:t>
                      </a:r>
                      <a:endParaRPr lang="en-US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en-US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00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62199"/>
            <a:ext cx="8382000" cy="3756661"/>
          </a:xfrm>
        </p:spPr>
        <p:txBody>
          <a:bodyPr>
            <a:normAutofit/>
          </a:bodyPr>
          <a:lstStyle/>
          <a:p>
            <a:r>
              <a:rPr lang="el-GR" sz="2000" dirty="0"/>
              <a:t>Πραγματοποιήθηκαν </a:t>
            </a:r>
            <a:r>
              <a:rPr lang="el-GR" sz="2000" b="1" dirty="0"/>
              <a:t>400</a:t>
            </a:r>
            <a:r>
              <a:rPr lang="el-GR" sz="2000" dirty="0"/>
              <a:t> </a:t>
            </a:r>
            <a:r>
              <a:rPr lang="el-GR" sz="2000" dirty="0" err="1"/>
              <a:t>τηλεραντεβού</a:t>
            </a:r>
            <a:r>
              <a:rPr lang="el-GR" sz="2000" dirty="0"/>
              <a:t> (150 περισσότερα από το 2016</a:t>
            </a:r>
            <a:r>
              <a:rPr lang="el-GR" sz="2000" dirty="0" smtClean="0"/>
              <a:t>)</a:t>
            </a:r>
            <a:endParaRPr lang="el-GR" sz="2000" dirty="0"/>
          </a:p>
          <a:p>
            <a:endParaRPr lang="el-GR" sz="2000" dirty="0" smtClean="0"/>
          </a:p>
          <a:p>
            <a:r>
              <a:rPr lang="el-GR" sz="1800" dirty="0"/>
              <a:t>Πραγματοποιήθηκαν </a:t>
            </a:r>
            <a:r>
              <a:rPr lang="el-GR" sz="1800" b="1" dirty="0" smtClean="0"/>
              <a:t>40</a:t>
            </a:r>
            <a:r>
              <a:rPr lang="el-GR" sz="1800" dirty="0" smtClean="0"/>
              <a:t> διαλέξεις μέσω του </a:t>
            </a:r>
            <a:r>
              <a:rPr lang="el-GR" sz="1800" dirty="0" err="1" smtClean="0"/>
              <a:t>ΕΔιΤ</a:t>
            </a:r>
            <a:r>
              <a:rPr lang="el-GR" sz="1800" dirty="0" smtClean="0"/>
              <a:t> </a:t>
            </a:r>
            <a:r>
              <a:rPr lang="el-GR" sz="1800" dirty="0"/>
              <a:t>(</a:t>
            </a:r>
            <a:r>
              <a:rPr lang="el-GR" sz="1800" dirty="0" smtClean="0"/>
              <a:t>18 </a:t>
            </a:r>
            <a:r>
              <a:rPr lang="el-GR" sz="1800" dirty="0"/>
              <a:t>περισσότερα από το 2016</a:t>
            </a:r>
            <a:r>
              <a:rPr lang="el-GR" sz="1800" dirty="0" smtClean="0"/>
              <a:t>) όπου </a:t>
            </a:r>
            <a:r>
              <a:rPr lang="el-GR" sz="1800" dirty="0"/>
              <a:t>συμμετείχαν ιατροί από </a:t>
            </a:r>
            <a:r>
              <a:rPr lang="el-GR" sz="1800" dirty="0" smtClean="0"/>
              <a:t>το: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sz="1600" dirty="0" smtClean="0"/>
              <a:t>Γ.Ν</a:t>
            </a:r>
            <a:r>
              <a:rPr lang="el-GR" sz="1600" dirty="0"/>
              <a:t>. Νίκαιας «Αγ. Παντελεήμων</a:t>
            </a:r>
            <a:r>
              <a:rPr lang="el-GR" sz="1600" dirty="0" smtClean="0"/>
              <a:t>»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sz="1600" dirty="0" smtClean="0"/>
              <a:t>Π.Γ.Ν</a:t>
            </a:r>
            <a:r>
              <a:rPr lang="el-GR" sz="1600" dirty="0"/>
              <a:t>. «</a:t>
            </a:r>
            <a:r>
              <a:rPr lang="el-GR" sz="1600" dirty="0" err="1"/>
              <a:t>Αττικόν</a:t>
            </a:r>
            <a:r>
              <a:rPr lang="el-GR" sz="1600" dirty="0" smtClean="0"/>
              <a:t>»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sz="1600" dirty="0" smtClean="0"/>
              <a:t>ΨΝΑ</a:t>
            </a:r>
            <a:r>
              <a:rPr lang="el-GR" sz="1600" dirty="0"/>
              <a:t>, του Γ.Ν.Ε. «</a:t>
            </a:r>
            <a:r>
              <a:rPr lang="el-GR" sz="1600" dirty="0" err="1" smtClean="0"/>
              <a:t>Θριάσιο</a:t>
            </a:r>
            <a:r>
              <a:rPr lang="el-GR" sz="1600" dirty="0" smtClean="0"/>
              <a:t>»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sz="1600" dirty="0" smtClean="0"/>
              <a:t>Ε.</a:t>
            </a:r>
            <a:r>
              <a:rPr lang="el-GR" sz="1600" dirty="0"/>
              <a:t>Α.Ν. Πειραιά «Μεταξά»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l-G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28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4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62199"/>
            <a:ext cx="6172200" cy="3756661"/>
          </a:xfrm>
        </p:spPr>
        <p:txBody>
          <a:bodyPr>
            <a:normAutofit lnSpcReduction="10000"/>
          </a:bodyPr>
          <a:lstStyle/>
          <a:p>
            <a:r>
              <a:rPr lang="el-GR" sz="2000" dirty="0" smtClean="0"/>
              <a:t>Ενημέρωση </a:t>
            </a:r>
            <a:r>
              <a:rPr lang="el-GR" sz="2000" dirty="0"/>
              <a:t>γονέων </a:t>
            </a:r>
            <a:r>
              <a:rPr lang="el-GR" sz="2000" dirty="0" smtClean="0"/>
              <a:t>παιδιών </a:t>
            </a:r>
            <a:r>
              <a:rPr lang="el-GR" sz="2000" dirty="0"/>
              <a:t>νηπιαγωγείων της νήσου </a:t>
            </a:r>
            <a:r>
              <a:rPr lang="el-GR" sz="2000" dirty="0" smtClean="0"/>
              <a:t>Ίου με συμμετοχή 15 γονέων από το προσωπικό του Κέντρου Δηλητηριάσεων  πάνω σε θέματα πρόληψης δηλητηριάσεων</a:t>
            </a:r>
          </a:p>
          <a:p>
            <a:r>
              <a:rPr lang="el-GR" sz="2000" dirty="0" smtClean="0"/>
              <a:t>Εκπαίδευση εκπαιδευτικών Ά/</a:t>
            </a:r>
            <a:r>
              <a:rPr lang="el-GR" sz="2000" dirty="0" err="1" smtClean="0"/>
              <a:t>θμιας</a:t>
            </a:r>
            <a:r>
              <a:rPr lang="el-GR" sz="2000" dirty="0" smtClean="0"/>
              <a:t> </a:t>
            </a:r>
            <a:r>
              <a:rPr lang="el-GR" sz="2000" dirty="0"/>
              <a:t>εκπαίδευσης Κυκλάδων με θέμα «</a:t>
            </a:r>
            <a:r>
              <a:rPr lang="el-GR" sz="2000" i="1" dirty="0"/>
              <a:t>Ενημέρωση  δασκάλων δημοτικών σχολείων ώστε να μπορούν,  να μάθουν στα παιδιά για τους κινδύνους που ελλοχεύει η αλόγιστη χρήση φαρμάκων και χημικών προϊόντων με ιδιαίτερη μέριμνα στην ενημέρωση των εκπαιδευτικών ως προς την αναγνώριση των κινδύνων και πρόληψη των δηλητηριάσεων εντός των σχολείων</a:t>
            </a:r>
            <a:r>
              <a:rPr lang="el-GR" sz="2000" dirty="0"/>
              <a:t>»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29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983542"/>
              </p:ext>
            </p:extLst>
          </p:nvPr>
        </p:nvGraphicFramePr>
        <p:xfrm>
          <a:off x="6553200" y="2438400"/>
          <a:ext cx="2286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900"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Νησιά</a:t>
                      </a:r>
                      <a:r>
                        <a:rPr lang="el-GR" sz="1100" baseline="0" dirty="0" smtClean="0"/>
                        <a:t> συμμετοχής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Άτομα συμμετοχής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900">
                <a:tc>
                  <a:txBody>
                    <a:bodyPr/>
                    <a:lstStyle/>
                    <a:p>
                      <a:r>
                        <a:rPr kumimoji="0" lang="el-G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ΓΝ-ΚΥ Νάξου (ΣΤΙΑ)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 smtClean="0"/>
                        <a:t>10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900">
                <a:tc>
                  <a:txBody>
                    <a:bodyPr/>
                    <a:lstStyle/>
                    <a:p>
                      <a:r>
                        <a:rPr kumimoji="0" lang="el-G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ΚΥ Ίου (ΣΤΙΑ)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 smtClean="0"/>
                        <a:t>7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ΚΥ Αμοργού (ΣΤΙΑ)</a:t>
                      </a:r>
                      <a:endParaRPr 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 smtClean="0"/>
                        <a:t>11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900">
                <a:tc>
                  <a:txBody>
                    <a:bodyPr/>
                    <a:lstStyle/>
                    <a:p>
                      <a:r>
                        <a:rPr kumimoji="0" lang="el-G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ΚΥ Άνδρου (ΣΤΙΑ)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 smtClean="0"/>
                        <a:t>5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900">
                <a:tc>
                  <a:txBody>
                    <a:bodyPr/>
                    <a:lstStyle/>
                    <a:p>
                      <a:r>
                        <a:rPr kumimoji="0" lang="el-G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ΚΥ Μήλου (ΣΤΙΑ)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 smtClean="0"/>
                        <a:t>18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900">
                <a:tc>
                  <a:txBody>
                    <a:bodyPr/>
                    <a:lstStyle/>
                    <a:p>
                      <a:r>
                        <a:rPr kumimoji="0" lang="el-G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ΚΥ Πάρου (ΣΤΙΑ)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 smtClean="0"/>
                        <a:t>3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900">
                <a:tc>
                  <a:txBody>
                    <a:bodyPr/>
                    <a:lstStyle/>
                    <a:p>
                      <a:r>
                        <a:rPr kumimoji="0" lang="el-G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ΚΥ Τήνου (ΣΤΙΑ)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 smtClean="0"/>
                        <a:t>9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900">
                <a:tc>
                  <a:txBody>
                    <a:bodyPr/>
                    <a:lstStyle/>
                    <a:p>
                      <a:r>
                        <a:rPr kumimoji="0" lang="el-G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ΠΠΙ Σίφνου (ΣΤΙΑ)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 smtClean="0"/>
                        <a:t>12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900">
                <a:tc>
                  <a:txBody>
                    <a:bodyPr/>
                    <a:lstStyle/>
                    <a:p>
                      <a:r>
                        <a:rPr kumimoji="0" lang="el-G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ΚΥ Μυκόνου (ΣΤΙΑ)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 smtClean="0"/>
                        <a:t>5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598">
                <a:tc>
                  <a:txBody>
                    <a:bodyPr/>
                    <a:lstStyle/>
                    <a:p>
                      <a:r>
                        <a:rPr kumimoji="0" lang="el-G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ΓΝ-ΚΥ Κυθήρων (ΣΤΙΑ)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 smtClean="0"/>
                        <a:t>21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82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799"/>
            <a:ext cx="1828800" cy="4145125"/>
          </a:xfrm>
        </p:spPr>
        <p:txBody>
          <a:bodyPr>
            <a:normAutofit lnSpcReduction="10000"/>
          </a:bodyPr>
          <a:lstStyle/>
          <a:p>
            <a:r>
              <a:rPr lang="el-GR" sz="1800" dirty="0" smtClean="0"/>
              <a:t>Νοσοκομεία Πειραιώς και </a:t>
            </a:r>
            <a:r>
              <a:rPr lang="el-GR" sz="1800" dirty="0" err="1" smtClean="0"/>
              <a:t>Δυτ</a:t>
            </a:r>
            <a:r>
              <a:rPr lang="el-GR" sz="1800" dirty="0" smtClean="0"/>
              <a:t>. Αττικής:</a:t>
            </a:r>
          </a:p>
          <a:p>
            <a:endParaRPr lang="el-GR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l-GR" sz="1100" dirty="0" smtClean="0"/>
              <a:t>Π.Γ.Ν. </a:t>
            </a:r>
            <a:r>
              <a:rPr lang="el-GR" sz="1100" dirty="0" err="1" smtClean="0"/>
              <a:t>Αττικόν</a:t>
            </a:r>
            <a:endParaRPr lang="el-GR" sz="1100" dirty="0" smtClean="0"/>
          </a:p>
          <a:p>
            <a:pPr marL="342900" indent="-342900">
              <a:buFont typeface="+mj-lt"/>
              <a:buAutoNum type="arabicPeriod"/>
            </a:pPr>
            <a:r>
              <a:rPr lang="el-GR" sz="1100" dirty="0" smtClean="0"/>
              <a:t>Γ.Ν. </a:t>
            </a:r>
            <a:r>
              <a:rPr lang="el-GR" sz="1100" dirty="0" err="1" smtClean="0"/>
              <a:t>Τζάνειο</a:t>
            </a:r>
            <a:endParaRPr lang="el-GR" sz="1100" dirty="0" smtClean="0"/>
          </a:p>
          <a:p>
            <a:pPr marL="342900" indent="-342900">
              <a:buFont typeface="+mj-lt"/>
              <a:buAutoNum type="arabicPeriod"/>
            </a:pPr>
            <a:r>
              <a:rPr lang="el-GR" sz="1100" dirty="0" smtClean="0"/>
              <a:t>Γ.Ν. Νίκαιας «Άγιος Παντελεήμων»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100" dirty="0" smtClean="0"/>
              <a:t>Γ.Ν.Δ.Α. «Η Αγία Βαρβάρα»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100" dirty="0" smtClean="0"/>
              <a:t>Ε.Α.Ν.Π. «Μεταξά»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100" dirty="0" smtClean="0"/>
              <a:t>Γ.Ν. </a:t>
            </a:r>
            <a:r>
              <a:rPr lang="el-GR" sz="1100" dirty="0" err="1" smtClean="0"/>
              <a:t>Ασκληπείο</a:t>
            </a:r>
            <a:r>
              <a:rPr lang="el-GR" sz="1100" dirty="0" smtClean="0"/>
              <a:t> Βούλας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100" dirty="0" smtClean="0"/>
              <a:t>Ωνάσειο </a:t>
            </a:r>
            <a:r>
              <a:rPr lang="el-GR" sz="1100" dirty="0" err="1" smtClean="0"/>
              <a:t>Καρδ</a:t>
            </a:r>
            <a:r>
              <a:rPr lang="el-GR" sz="1100" dirty="0" smtClean="0"/>
              <a:t>/χειρουργικό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200" dirty="0" smtClean="0"/>
              <a:t>Ψ.Ν. Αττικής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200" dirty="0" smtClean="0"/>
              <a:t>Ψ.Ν.Α. «</a:t>
            </a:r>
            <a:r>
              <a:rPr lang="el-GR" sz="1200" dirty="0" err="1" smtClean="0"/>
              <a:t>Δρομοκαϊτειο</a:t>
            </a:r>
            <a:r>
              <a:rPr lang="el-GR" sz="1200" dirty="0" smtClean="0"/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200" dirty="0" smtClean="0"/>
              <a:t>Γ.Ν.Ε. «</a:t>
            </a:r>
            <a:r>
              <a:rPr lang="el-GR" sz="1200" dirty="0" err="1" smtClean="0"/>
              <a:t>Θριάσιο</a:t>
            </a:r>
            <a:r>
              <a:rPr lang="el-GR" sz="1400" dirty="0" smtClean="0"/>
              <a:t>»</a:t>
            </a:r>
          </a:p>
          <a:p>
            <a:pPr marL="342900" indent="-342900">
              <a:buFont typeface="+mj-lt"/>
              <a:buAutoNum type="arabicPeriod"/>
            </a:pPr>
            <a:endParaRPr lang="el-GR" sz="1200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09799"/>
            <a:ext cx="6791621" cy="339358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7" name="3 - Θέση περιεχομένου" descr="DYP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0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62199"/>
            <a:ext cx="8382000" cy="3756661"/>
          </a:xfrm>
        </p:spPr>
        <p:txBody>
          <a:bodyPr>
            <a:normAutofit/>
          </a:bodyPr>
          <a:lstStyle/>
          <a:p>
            <a:r>
              <a:rPr lang="el-GR" sz="2000" b="1" dirty="0"/>
              <a:t>Δρομολόγησης της έναρξης του επείγοντος στη λειτουργία του </a:t>
            </a:r>
            <a:r>
              <a:rPr lang="el-GR" sz="2000" b="1" dirty="0" err="1"/>
              <a:t>ΕΔιΤ</a:t>
            </a:r>
            <a:endParaRPr lang="el-GR" sz="18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/>
              <a:t>Από το Δεκέμβριο του 2016 ξεκίνησε η εντατική εκπαίδευση προσωπικού απομακρυσμένων Πολυδύναμων Ιατρείων και του προσωπικού της Καρδιολογικής κλινικής του Γ.Ν. Ελευσίνας «</a:t>
            </a:r>
            <a:r>
              <a:rPr lang="el-GR" sz="1800" dirty="0" err="1"/>
              <a:t>Θριάσιο</a:t>
            </a:r>
            <a:r>
              <a:rPr lang="el-GR" sz="1800" dirty="0"/>
              <a:t>». Άμεσος στόχος είναι η έναρξη εντός Φεβρουαρίου 2017 της λειτουργίας αντιμετώπισης επειγόντων καρδιολογικών περιστατικών για 3-5 νησιά  σε πρώτη φάση, τα οποία θα καλύπτονται από το Γ.Ν. Ελευσίνας «</a:t>
            </a:r>
            <a:r>
              <a:rPr lang="el-GR" sz="1800" dirty="0" err="1"/>
              <a:t>Θριάσιο</a:t>
            </a:r>
            <a:r>
              <a:rPr lang="el-GR" sz="1800" dirty="0"/>
              <a:t>». Με την αξιολόγηση των πρώτων αποτελεσμάτων θα επιδιωχθεί η συνδρομή και άλλων Νοσοκομείων Κορμού με σκοπό την 24ωρη κάλυψη όλων των νησιών που διαθέτουν </a:t>
            </a:r>
            <a:r>
              <a:rPr lang="el-GR" sz="1800" dirty="0" err="1"/>
              <a:t>ΕΔιΤ</a:t>
            </a:r>
            <a:r>
              <a:rPr lang="el-GR" sz="1800" dirty="0"/>
              <a:t> και </a:t>
            </a:r>
            <a:r>
              <a:rPr lang="el-GR" sz="1800" dirty="0" smtClean="0"/>
              <a:t>δεν </a:t>
            </a:r>
            <a:r>
              <a:rPr lang="el-GR" sz="1800" dirty="0"/>
              <a:t>διαθέτουν </a:t>
            </a:r>
            <a:r>
              <a:rPr lang="el-GR" sz="1800" dirty="0" smtClean="0"/>
              <a:t>καρδιολόγο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t>30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9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62199"/>
            <a:ext cx="8382000" cy="3756661"/>
          </a:xfrm>
        </p:spPr>
        <p:txBody>
          <a:bodyPr>
            <a:normAutofit fontScale="85000" lnSpcReduction="10000"/>
          </a:bodyPr>
          <a:lstStyle/>
          <a:p>
            <a:r>
              <a:rPr lang="el-GR" sz="2000" b="1" dirty="0" smtClean="0"/>
              <a:t>Συνεχής </a:t>
            </a:r>
            <a:r>
              <a:rPr lang="el-GR" sz="2000" b="1" dirty="0"/>
              <a:t>εκπαίδευση ιατρονοσηλευτικού προσωπικού των νησιωτικών Κέντρων Υγείας και Πολυδύναμων </a:t>
            </a:r>
            <a:r>
              <a:rPr lang="el-GR" sz="2000" b="1" dirty="0" smtClean="0"/>
              <a:t>Ιατρείων </a:t>
            </a:r>
            <a:r>
              <a:rPr lang="el-GR" sz="1800" b="1" dirty="0"/>
              <a:t>από το ΠΓΝ «</a:t>
            </a:r>
            <a:r>
              <a:rPr lang="el-GR" sz="1800" b="1" dirty="0" err="1"/>
              <a:t>Αττικόν</a:t>
            </a:r>
            <a:r>
              <a:rPr lang="el-GR" sz="1800" b="1" dirty="0"/>
              <a:t>» και </a:t>
            </a:r>
            <a:r>
              <a:rPr lang="el-GR" sz="1800" b="1" dirty="0" smtClean="0"/>
              <a:t>το Γ.Ν</a:t>
            </a:r>
            <a:r>
              <a:rPr lang="el-GR" sz="1800" b="1" dirty="0"/>
              <a:t>. Νίκαιας «Αγ. </a:t>
            </a:r>
            <a:r>
              <a:rPr lang="el-GR" sz="1800" b="1" dirty="0" smtClean="0"/>
              <a:t>Παντελεήμων»</a:t>
            </a:r>
            <a:endParaRPr lang="el-GR" sz="20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1800" dirty="0"/>
              <a:t>Κατάγματα άκρων - Αρχές – </a:t>
            </a:r>
            <a:r>
              <a:rPr lang="el-GR" sz="1800" dirty="0" smtClean="0"/>
              <a:t>Αντιμετώπιση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1800" dirty="0"/>
              <a:t>Διαταραχές εμμήνου </a:t>
            </a:r>
            <a:r>
              <a:rPr lang="el-GR" sz="1800" dirty="0" smtClean="0"/>
              <a:t>ρύσεως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1800" dirty="0" smtClean="0"/>
              <a:t>«Διάγνωση </a:t>
            </a:r>
            <a:r>
              <a:rPr lang="el-GR" sz="1800" dirty="0"/>
              <a:t>σακχαρώδη διαβήτη – </a:t>
            </a:r>
            <a:r>
              <a:rPr lang="el-GR" sz="1800" dirty="0" err="1"/>
              <a:t>προδιαβήτη</a:t>
            </a:r>
            <a:r>
              <a:rPr lang="el-GR" sz="1800" dirty="0"/>
              <a:t>. Γενικές οδηγίες διάγνωσης και </a:t>
            </a:r>
            <a:r>
              <a:rPr lang="el-GR" sz="1800" dirty="0" smtClean="0"/>
              <a:t>παρακολούθησης»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1800" dirty="0"/>
              <a:t>Επείγοντα Μαιευτικά και Γυναικολογικά </a:t>
            </a:r>
            <a:r>
              <a:rPr lang="el-GR" sz="1800" dirty="0" smtClean="0"/>
              <a:t>προβλήματα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1800" dirty="0" smtClean="0"/>
              <a:t>«Αντιμετώπιση </a:t>
            </a:r>
            <a:r>
              <a:rPr lang="el-GR" sz="1800" dirty="0"/>
              <a:t>οξέων καταστάσεων σε ασθενείς με διαβήτη στην </a:t>
            </a:r>
            <a:r>
              <a:rPr lang="el-GR" sz="1800" dirty="0" smtClean="0"/>
              <a:t>ΠΦΥ»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1800" dirty="0" smtClean="0"/>
              <a:t>Λοιμώξεις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1800" dirty="0" smtClean="0"/>
              <a:t>«Παρακολούθηση </a:t>
            </a:r>
            <a:r>
              <a:rPr lang="el-GR" sz="1800" dirty="0"/>
              <a:t>Φυσιολογικής κύησης - Φάρμακα και </a:t>
            </a:r>
            <a:r>
              <a:rPr lang="el-GR" sz="1800" dirty="0" smtClean="0"/>
              <a:t>κύηση»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1800" dirty="0" smtClean="0"/>
              <a:t>«Πυρετικοί </a:t>
            </a:r>
            <a:r>
              <a:rPr lang="el-GR" sz="1800" dirty="0"/>
              <a:t>σπασμοί στα </a:t>
            </a:r>
            <a:r>
              <a:rPr lang="el-GR" sz="1800" dirty="0" smtClean="0"/>
              <a:t>παιδιά»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1800" dirty="0"/>
              <a:t>Παρακολούθηση Καρδιακής </a:t>
            </a:r>
            <a:r>
              <a:rPr lang="el-GR" sz="1800" dirty="0" smtClean="0"/>
              <a:t>Ανεπάρκειας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1800" dirty="0"/>
              <a:t>Παιδικό Άσθμα </a:t>
            </a:r>
            <a:r>
              <a:rPr lang="el-GR" sz="1800" dirty="0" smtClean="0"/>
              <a:t>– Λαρυγγίτιδα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1800" dirty="0" smtClean="0"/>
              <a:t>«Αρχική </a:t>
            </a:r>
            <a:r>
              <a:rPr lang="el-GR" sz="1800" dirty="0"/>
              <a:t>εκτίμηση και αντιμετώπιση </a:t>
            </a:r>
            <a:r>
              <a:rPr lang="el-GR" sz="1800" dirty="0" err="1"/>
              <a:t>πολυτραυματία</a:t>
            </a:r>
            <a:r>
              <a:rPr lang="el-GR" sz="1800" dirty="0"/>
              <a:t> στο </a:t>
            </a:r>
            <a:r>
              <a:rPr lang="el-GR" sz="1800" dirty="0" smtClean="0"/>
              <a:t>ΤΕΠ»</a:t>
            </a:r>
            <a:endParaRPr lang="el-GR" sz="1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31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8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62199"/>
            <a:ext cx="8382000" cy="3756661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Εκπαίδευση </a:t>
            </a:r>
            <a:r>
              <a:rPr lang="el-GR" sz="2000" dirty="0"/>
              <a:t>ομάδων γενικού πληθυσμού χωρίς ιατρική </a:t>
            </a:r>
            <a:r>
              <a:rPr lang="el-GR" sz="2000" dirty="0" smtClean="0"/>
              <a:t>παιδεία (Απρίλιος – Μάρτιος 2016), συμμετείχαν 48 μαθητές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/>
              <a:t>Σκοπός της δράσης ήταν η εκπαίδευση γενικού πληθυσμού, χωρίς ιατρική παιδεία, στην Βασική Υποστήριξη Ζωής (</a:t>
            </a:r>
            <a:r>
              <a:rPr lang="el-GR" sz="1800" dirty="0" err="1"/>
              <a:t>Basic</a:t>
            </a:r>
            <a:r>
              <a:rPr lang="el-GR" sz="1800" dirty="0"/>
              <a:t> </a:t>
            </a:r>
            <a:r>
              <a:rPr lang="el-GR" sz="1800" dirty="0" err="1"/>
              <a:t>Life</a:t>
            </a:r>
            <a:r>
              <a:rPr lang="el-GR" sz="1800" dirty="0"/>
              <a:t> Support, BLS) και τη χρήση Αυτόματου Εξωτερικού </a:t>
            </a:r>
            <a:r>
              <a:rPr lang="el-GR" sz="1800" dirty="0" err="1"/>
              <a:t>Απινιδωτή</a:t>
            </a:r>
            <a:r>
              <a:rPr lang="el-GR" sz="1800" dirty="0"/>
              <a:t>, με πρακτική άσκηση. Ο διδάσκων/εκπαιδευτής, από τον Σταθμό Τηλεϊατρικής που βρίσκεται στο Π.Γ.Ν. «</a:t>
            </a:r>
            <a:r>
              <a:rPr lang="el-GR" sz="1800" dirty="0" err="1"/>
              <a:t>Αττικόν</a:t>
            </a:r>
            <a:r>
              <a:rPr lang="el-GR" sz="1800" dirty="0"/>
              <a:t>», συνδέθηκε με το Σταθμό Τηλεϊατρικής που βρίσκεται στο Κ.Υ. Άντισσας. Στον Σταθμό του Κ.Υ. Άντισσας βρίσκονταν μαθητές Γυμνασίων και Λυκείων της περιοχής, συνοδευόμενοι κάθε φορά από </a:t>
            </a:r>
            <a:r>
              <a:rPr lang="el-GR" sz="1800" dirty="0" smtClean="0"/>
              <a:t>εκπαιδευτικούς</a:t>
            </a:r>
            <a:endParaRPr lang="el-G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32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1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62199"/>
            <a:ext cx="8382000" cy="3756661"/>
          </a:xfrm>
        </p:spPr>
        <p:txBody>
          <a:bodyPr>
            <a:normAutofit/>
          </a:bodyPr>
          <a:lstStyle/>
          <a:p>
            <a:r>
              <a:rPr lang="el-GR" sz="2000" dirty="0"/>
              <a:t>Διασύνδεση </a:t>
            </a:r>
            <a:r>
              <a:rPr lang="el-GR" sz="2000" dirty="0" err="1"/>
              <a:t>ΕΔιΤ</a:t>
            </a:r>
            <a:r>
              <a:rPr lang="el-GR" sz="2000" dirty="0"/>
              <a:t> με άλλα συστήματα</a:t>
            </a:r>
            <a:endParaRPr lang="el-GR" sz="20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/>
              <a:t>Σε όλο το 2016 προωθήσαμε τη διασύνδεση του </a:t>
            </a:r>
            <a:r>
              <a:rPr lang="el-GR" sz="1800" dirty="0" err="1"/>
              <a:t>ΕΔιΤ</a:t>
            </a:r>
            <a:r>
              <a:rPr lang="el-GR" sz="1800" dirty="0"/>
              <a:t> με άλλα συστήματα και συγκεκριμένα με το έργο «ΟΛΟΚΛΗΡΩΜΕΝΟ ΣΥΣΤΗΜΑ ΤΟΥ ΕΚΕΠΥ ΓΙΑ ΤΟΝ ΑΠΟΤΕΛΕΣΜΑΤΙΚΟ ΣΥΝΤΟΝΙΣΜΟ ΦΟΡΕΩΝ ΥΓΕΙΑΣ», το οποίο υλοποιήθηκε από το ΕΚΕΠΥ. Η διασύνδεση των δύο συστημάτων ενισχύει τις επιχειρησιακές δυνατότητες τόσο του </a:t>
            </a:r>
            <a:r>
              <a:rPr lang="el-GR" sz="1800" dirty="0" err="1"/>
              <a:t>ΕΔιΤ</a:t>
            </a:r>
            <a:r>
              <a:rPr lang="el-GR" sz="1800" dirty="0"/>
              <a:t> όσο και του έργου του </a:t>
            </a:r>
            <a:r>
              <a:rPr lang="el-GR" sz="1800" dirty="0" smtClean="0"/>
              <a:t>ΕΚΕΠΥ</a:t>
            </a:r>
            <a:endParaRPr lang="el-G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33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62199"/>
            <a:ext cx="8382000" cy="3756661"/>
          </a:xfrm>
        </p:spPr>
        <p:txBody>
          <a:bodyPr>
            <a:normAutofit/>
          </a:bodyPr>
          <a:lstStyle/>
          <a:p>
            <a:r>
              <a:rPr lang="el-GR" sz="2000" dirty="0"/>
              <a:t>Παροχή υπηρεσιών </a:t>
            </a:r>
            <a:r>
              <a:rPr lang="el-GR" sz="2000" dirty="0" err="1"/>
              <a:t>τηλε</a:t>
            </a:r>
            <a:r>
              <a:rPr lang="el-GR" sz="2000" dirty="0"/>
              <a:t>-διερμηνείας</a:t>
            </a:r>
            <a:endParaRPr lang="el-GR" sz="2000" dirty="0" smtClean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l-GR" sz="1800" dirty="0"/>
              <a:t>Συνεργασία με τη ΜΚΟ ΜΕΤΑ-</a:t>
            </a:r>
            <a:r>
              <a:rPr lang="el-GR" sz="1800" dirty="0" err="1"/>
              <a:t>δραση</a:t>
            </a:r>
            <a:r>
              <a:rPr lang="el-GR" sz="1800" dirty="0"/>
              <a:t> για τη δωρεάν παροχή υπηρεσιών </a:t>
            </a:r>
            <a:r>
              <a:rPr lang="el-GR" sz="1800" dirty="0" err="1"/>
              <a:t>τηλε</a:t>
            </a:r>
            <a:r>
              <a:rPr lang="el-GR" sz="1800" dirty="0"/>
              <a:t>-διερμηνείας και την διευκόλυνση Νοσοκομείων και Κ.Υ. που καλούνται να αντιμετωπίσουν περιστατικά για τα οποία δεν υπάρχει κοινή γλώσσα επικοινωνίας μεταξύ επαγγελματιών υγείας και ασθενών. Έχει ήδη υπογραφεί </a:t>
            </a:r>
            <a:endParaRPr lang="el-GR" sz="1800" dirty="0" smtClean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l-GR" sz="1800" dirty="0" smtClean="0"/>
              <a:t>Προγραμματική </a:t>
            </a:r>
            <a:r>
              <a:rPr lang="el-GR" sz="1800" dirty="0"/>
              <a:t>Σύμβαση μεταξύ Υ.ΠΕ. και ΜΕΤΑ-</a:t>
            </a:r>
            <a:r>
              <a:rPr lang="el-GR" sz="1800" dirty="0" err="1"/>
              <a:t>δρασης</a:t>
            </a:r>
            <a:r>
              <a:rPr lang="el-GR" sz="1800" dirty="0"/>
              <a:t> </a:t>
            </a:r>
            <a:r>
              <a:rPr lang="el-GR" sz="1800" dirty="0" smtClean="0"/>
              <a:t>όπου  ολοκληρώθηκαν </a:t>
            </a:r>
            <a:r>
              <a:rPr lang="el-GR" sz="1800" dirty="0"/>
              <a:t>οι τεχνικές εργασίες διασύνδεσης των δύο </a:t>
            </a:r>
            <a:r>
              <a:rPr lang="el-GR" sz="1800" dirty="0" smtClean="0"/>
              <a:t>συστημάτων</a:t>
            </a:r>
            <a:endParaRPr lang="el-G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34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2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62199"/>
            <a:ext cx="2057400" cy="3756661"/>
          </a:xfrm>
        </p:spPr>
        <p:txBody>
          <a:bodyPr/>
          <a:lstStyle/>
          <a:p>
            <a:r>
              <a:rPr lang="el-GR" sz="2000" dirty="0"/>
              <a:t>Αποτελέσματα </a:t>
            </a:r>
            <a:r>
              <a:rPr lang="el-GR" sz="2000" dirty="0" smtClean="0"/>
              <a:t>Διεύθυνσης Ανθρωπίνου </a:t>
            </a:r>
            <a:r>
              <a:rPr lang="el-GR" sz="2000" dirty="0"/>
              <a:t>Δυναμικού 2</a:t>
            </a:r>
            <a:r>
              <a:rPr lang="el-GR" sz="2000" baseline="30000" dirty="0"/>
              <a:t>ης</a:t>
            </a:r>
            <a:r>
              <a:rPr lang="el-GR" sz="2000" dirty="0"/>
              <a:t> Υ.ΠΕ.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86789762"/>
              </p:ext>
            </p:extLst>
          </p:nvPr>
        </p:nvGraphicFramePr>
        <p:xfrm>
          <a:off x="3200400" y="2362200"/>
          <a:ext cx="4800600" cy="336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97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ΚΑΤΗΓΟΡΙΑ</a:t>
                      </a:r>
                      <a:r>
                        <a:rPr lang="el-GR" baseline="0" dirty="0" smtClean="0"/>
                        <a:t> ΔΙΟΡΙΣΜΩΝ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ΠΛΗΘΟΣ</a:t>
                      </a:r>
                      <a:r>
                        <a:rPr lang="el-GR" baseline="0" dirty="0" smtClean="0"/>
                        <a:t> ΔΙΟΡΙΣΤΕΩΝ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97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Επικουρικό</a:t>
                      </a:r>
                      <a:r>
                        <a:rPr lang="el-GR" baseline="0" dirty="0" smtClean="0"/>
                        <a:t> Προσωπικό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97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Μόνιμοι</a:t>
                      </a:r>
                      <a:r>
                        <a:rPr lang="el-GR" baseline="0" dirty="0" smtClean="0"/>
                        <a:t> Υπάλληλοι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689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Επικουρικοί</a:t>
                      </a:r>
                      <a:r>
                        <a:rPr lang="el-GR" baseline="0" dirty="0" smtClean="0"/>
                        <a:t> Ιατροί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689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Αγροτικοί</a:t>
                      </a:r>
                      <a:r>
                        <a:rPr lang="el-GR" baseline="0" dirty="0" smtClean="0"/>
                        <a:t> Ιατροί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378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35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8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t>36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5123123"/>
              </p:ext>
            </p:extLst>
          </p:nvPr>
        </p:nvGraphicFramePr>
        <p:xfrm>
          <a:off x="152400" y="1905001"/>
          <a:ext cx="8839200" cy="4126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25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l-G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ΝΟΣΟΚΟΜΕΙΑ</a:t>
                      </a:r>
                      <a:endParaRPr kumimoji="0" lang="el-GR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l-G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ΙΑΤΡΙΚΟ ΠΡΟΣΩΠΙΚΟ</a:t>
                      </a:r>
                      <a:endParaRPr kumimoji="0" 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" dirty="0" smtClean="0"/>
                        <a:t>ΝΟΣΗΛΕΥΤΙΚΟ ΠΡΟΣΩΠΙΚΟ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" dirty="0" smtClean="0"/>
                        <a:t>ΛΟΙΠΟ ΠΡΟΣΩΠΙΚΟ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" dirty="0" smtClean="0"/>
                        <a:t>ΓΕΝΙΚΟ ΣΥΝΟΛΟ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"ΑΣΚΛΗΠΕΙΟ" ΒΟΥΛΑΣ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ΔΥΤΙΚΗΣ ΑΤΤΙΚΗΣ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ΕΛΕΥΣΙΝΑΣ "ΘΡΙΑΣΙΟ"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ΜΥΤΙΛΗΝΗΣ "ΒΟΣΤΑΝΕΙΟ"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ΝΙΚΑΙΑΣ ΠΕΙΡΑΙΑ "ΑΓΙΟΣ ΠΑΝΤΕΛΕΗΜΩΝ"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ΠΕΙΡΑΙΑ "ΤΖΑΝΕΙΟ"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ΡΟΔΟΥ "Α. ΠΑΠΑΝΔΡΕΟΥ"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ΣΑΜΟΥ "Ο ΑΓΙΟΣ ΠΑΝΤΕΛΕΗΜΩΝ"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ΣΥΡΟΥ "ΒΑΡΔΑΚΕΙΟ &amp; ΠΡΩΙΟ"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ΧΙΟΥ "ΣΚΥΛΙΤΣΕΙΟ"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Γ.Ν.-Κ.Υ. ΙΚΑΡΙΑΣ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Γ.Ν.-Κ.Υ. ΚΑΛΥΜΝΟΥ "ΤΟ ΒΟΥΒΑΛΕΙΟ"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Γ.Ν.-Κ.Υ. ΚΥΘΗΡΩΝ "ΤΡΙΦΥΛΛΕΙΟ"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Γ.Ν.-Κ.Υ. ΚΩ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Γ.Ν.-Κ.Υ. ΛΗΜΝΟΥ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Γ.Ν.-Κ.Υ. ΝΑΞΟΥ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ΓΕΝ. ΑΝΤΙΚΑΡΚ. ΝΟΣ. ΠΕΙΡΑΙΑ "ΜΕΤΑΞΑ"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ΚΡΑΤΙΚΟ ΘΕΡΑΠΕΥΤΗΡΙΟ-Κ.Υ. ΛΕΡΟΥ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ΠΑΝΕΠΙΣΤΗΜΙΑΚΟ Γ.Ν. "ΑΤΤΙΚΟΝ"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Ψ.Ν.Α. "ΔΡΟΜΟΚΑΪΤΕΙΟ"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ΨΥΧΙΑΤΡΙΚΟ ΝΟΣΟΚΟΜΕΙΟ ΑΤΤΙΚΗΣ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ΩΝΑΣΕΙΟ ΚΑΡΔΙΟΧΕΙΡΟΥΡΓΙΚΟ ΚΕΝΤΡΟ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7650">
                <a:tc>
                  <a:txBody>
                    <a:bodyPr/>
                    <a:lstStyle/>
                    <a:p>
                      <a:pPr algn="r"/>
                      <a:r>
                        <a:rPr lang="el-GR" sz="600" b="1" dirty="0" smtClean="0"/>
                        <a:t>ΣΥΝΟΛΟ</a:t>
                      </a:r>
                      <a:endParaRPr lang="en-US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11624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90600" y="1676400"/>
            <a:ext cx="7086600" cy="2135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900" b="1" dirty="0" smtClean="0"/>
              <a:t>Προσωπικό Νοσοκομείων 2</a:t>
            </a:r>
            <a:r>
              <a:rPr lang="el-GR" sz="900" b="1" baseline="30000" dirty="0" smtClean="0"/>
              <a:t>ης</a:t>
            </a:r>
            <a:r>
              <a:rPr lang="el-GR" sz="900" b="1" dirty="0" smtClean="0"/>
              <a:t> Υ.ΠΕ. Δεκέμβριος 2015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0028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37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5026865"/>
              </p:ext>
            </p:extLst>
          </p:nvPr>
        </p:nvGraphicFramePr>
        <p:xfrm>
          <a:off x="152400" y="1905001"/>
          <a:ext cx="8839200" cy="4126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25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l-G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ΝΟΣΟΚΟΜΕΙΑ</a:t>
                      </a:r>
                      <a:endParaRPr kumimoji="0" lang="el-GR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l-G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ΙΑΤΡΙΚΟ ΠΡΟΣΩΠΙΚΟ</a:t>
                      </a:r>
                      <a:endParaRPr kumimoji="0" 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" dirty="0" smtClean="0"/>
                        <a:t>ΝΟΣΗΛΕΥΤΙΚΟ ΠΡΟΣΩΠΙΚΟ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" dirty="0" smtClean="0"/>
                        <a:t>ΛΟΙΠΟ ΠΡΟΣΩΠΙΚΟ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" dirty="0" smtClean="0"/>
                        <a:t>ΓΕΝΙΚΟ ΣΥΝΟΛΟ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"ΑΣΚΛΗΠΕΙΟ" ΒΟΥΛΑΣ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999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ΔΥΤΙΚΗΣ ΑΤΤΙΚΗΣ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ΕΛΕΥΣΙΝΑΣ "ΘΡΙΑΣΙΟ"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972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ΜΥΤΙΛΗΝΗΣ "ΒΟΣΤΑΝΕΙΟ"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ΝΙΚΑΙΑΣ ΠΕΙΡΑΙΑ "ΑΓΙΟΣ ΠΑΝΤΕΛΕΗΜΩΝ"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ΠΕΙΡΑΙΑ "ΤΖΑΝΕΙΟ"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ΡΟΔΟΥ "Α. ΠΑΠΑΝΔΡΕΟΥ"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ΣΑΜΟΥ "Ο ΑΓΙΟΣ ΠΑΝΤΕΛΕΗΜΩΝ"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ΣΥΡΟΥ "ΒΑΡΔΑΚΕΙΟ &amp; ΠΡΩΙΟ"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ΧΙΟΥ "ΣΚΥΛΙΤΣΕΙΟ"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Γ.Ν.-Κ.Υ. ΙΚΑΡΙΑΣ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1463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Γ.Ν.-Κ.Υ. ΚΑΛΥΜΝΟΥ "ΤΟ ΒΟΥΒΑΛΕΙΟ"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1051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Γ.Ν.-Κ.Υ. ΚΥΘΗΡΩΝ "ΤΡΙΦΥΛΛΕΙΟ"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Γ.Ν.-Κ.Υ. ΚΩ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Γ.Ν.-Κ.Υ. ΛΗΜΝΟΥ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Γ.Ν.-Κ.Υ. ΝΑΞΟΥ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ΓΕΝ. ΑΝΤΙΚΑΡΚ. ΝΟΣ. ΠΕΙΡΑΙΑ "ΜΕΤΑΞΑ"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746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ΚΡΑΤΙΚΟ ΘΕΡΑΠΕΥΤΗΡΙΟ-Κ.Υ. ΛΕΡΟΥ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ΠΑΝΕΠΙΣΤΗΜΙΑΚΟ Γ.Ν. "ΑΤΤΙΚΟΝ"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1336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Ψ.Ν.Α. "ΔΡΟΜΟΚΑΪΤΕΙΟ"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ΨΥΧΙΑΤΡΙΚΟ ΝΟΣΟΚΟΜΕΙΟ ΑΤΤΙΚΗΣ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1248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ΩΝΑΣΕΙΟ ΚΑΡΔΙΟΧΕΙΡΟΥΡΓΙΚΟ ΚΕΝΤΡΟ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773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7650">
                <a:tc>
                  <a:txBody>
                    <a:bodyPr/>
                    <a:lstStyle/>
                    <a:p>
                      <a:pPr algn="r"/>
                      <a:r>
                        <a:rPr lang="el-GR" sz="600" b="1" dirty="0" smtClean="0"/>
                        <a:t>ΣΥΝΟΛΟ</a:t>
                      </a:r>
                      <a:endParaRPr lang="en-US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4989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4057</a:t>
                      </a:r>
                      <a:endParaRPr kumimoji="0"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l-G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90600" y="1676400"/>
            <a:ext cx="7086600" cy="2135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900" b="1" dirty="0" smtClean="0"/>
              <a:t>Προσωπικό Νοσοκομείων 2</a:t>
            </a:r>
            <a:r>
              <a:rPr lang="el-GR" sz="900" b="1" baseline="30000" dirty="0" smtClean="0"/>
              <a:t>ης</a:t>
            </a:r>
            <a:r>
              <a:rPr lang="el-GR" sz="900" b="1" dirty="0" smtClean="0"/>
              <a:t> Υ.ΠΕ. Δεκέμβριος 201</a:t>
            </a:r>
            <a:r>
              <a:rPr lang="en-US" sz="900" b="1" dirty="0" smtClean="0"/>
              <a:t>6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88207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38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6728071"/>
              </p:ext>
            </p:extLst>
          </p:nvPr>
        </p:nvGraphicFramePr>
        <p:xfrm>
          <a:off x="152400" y="1905001"/>
          <a:ext cx="8839200" cy="4126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25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l-G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ΝΟΣΟΚΟΜΕΙΑ</a:t>
                      </a:r>
                      <a:endParaRPr kumimoji="0" lang="el-GR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l-G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ΙΑΤΡΙΚΟ ΠΡΟΣΩΠΙΚΟ</a:t>
                      </a:r>
                      <a:endParaRPr kumimoji="0" 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" dirty="0" smtClean="0"/>
                        <a:t>ΝΟΣΗΛΕΥΤΙΚΟ ΠΡΟΣΩΠΙΚΟ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" dirty="0" smtClean="0"/>
                        <a:t>ΛΟΙΠΟ ΠΡΟΣΩΠΙΚΟ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" dirty="0" smtClean="0"/>
                        <a:t>ΓΕΝΙΚΟ ΣΥΝΟΛΟ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"ΑΣΚΛΗΠΕΙΟ" ΒΟΥΛΑΣ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1052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ΔΥΤΙΚΗΣ ΑΤΤΙΚΗΣ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ΕΛΕΥΣΙΝΑΣ "ΘΡΙΑΣΙΟ"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969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ΜΥΤΙΛΗΝΗΣ "ΒΟΣΤΑΝΕΙΟ"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ΝΙΚΑΙΑΣ ΠΕΙΡΑΙΑ "ΑΓΙΟΣ ΠΑΝΤΕΛΕΗΜΩΝ"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ΠΕΙΡΑΙΑ "ΤΖΑΝΕΙΟ"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ΡΟΔΟΥ "Α. ΠΑΠΑΝΔΡΕΟΥ"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ΣΑΜΟΥ "Ο ΑΓΙΟΣ ΠΑΝΤΕΛΕΗΜΩΝ"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ΣΥΡΟΥ "ΒΑΡΔΑΚΕΙΟ &amp; ΠΡΩΙΟ"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 ΧΙΟΥ "ΣΚΥΛΙΤΣΕΙΟ"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628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Γ.Ν.-Κ.Υ. ΙΚΑΡΙΑΣ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1471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Γ.Ν.-Κ.Υ. ΚΑΛΥΜΝΟΥ "ΤΟ ΒΟΥΒΑΛΕΙΟ"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1153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Γ.Ν.-Κ.Υ. ΚΥΘΗΡΩΝ "ΤΡΙΦΥΛΛΕΙΟ"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Γ.Ν.-Κ.Υ. ΚΩ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Γ.Ν.-Κ.Υ. ΛΗΜΝΟΥ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Γ.Ν.-Κ.Υ. ΝΑΞΟΥ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ΓΕΝ. ΑΝΤΙΚΑΡΚ. ΝΟΣ. ΠΕΙΡΑΙΑ "ΜΕΤΑΞΑ"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742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ΚΡΑΤΙΚΟ ΘΕΡΑΠΕΥΤΗΡΙΟ-Κ.Υ. ΛΕΡΟΥ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ΠΑΝΕΠΙΣΤΗΜΙΑΚΟ Γ.Ν. "ΑΤΤΙΚΟΝ"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1526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Ψ.Ν.Α. "ΔΡΟΜΟΚΑΪΤΕΙΟ"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ΨΥΧΙΑΤΡΙΚΟ ΝΟΣΟΚΟΜΕΙΟ ΑΤΤΙΚΗΣ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1287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9541">
                <a:tc>
                  <a:txBody>
                    <a:bodyPr/>
                    <a:lstStyle/>
                    <a:p>
                      <a:pPr algn="l" fontAlgn="b"/>
                      <a:r>
                        <a:rPr lang="el-G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ΩΝΑΣΕΙΟ ΚΑΡΔΙΟΧΕΙΡΟΥΡΓΙΚΟ ΚΕΝΤΡΟ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7650">
                <a:tc>
                  <a:txBody>
                    <a:bodyPr/>
                    <a:lstStyle/>
                    <a:p>
                      <a:pPr algn="r"/>
                      <a:r>
                        <a:rPr lang="el-GR" sz="600" b="1" dirty="0" smtClean="0"/>
                        <a:t>ΣΥΝΟΛΟ</a:t>
                      </a:r>
                      <a:endParaRPr lang="en-US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5182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l-G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90600" y="1676400"/>
            <a:ext cx="7086600" cy="2135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900" b="1" dirty="0" smtClean="0"/>
              <a:t>Προσωπικό Νοσοκομείων 2</a:t>
            </a:r>
            <a:r>
              <a:rPr lang="el-GR" sz="900" b="1" baseline="30000" dirty="0" smtClean="0"/>
              <a:t>ης</a:t>
            </a:r>
            <a:r>
              <a:rPr lang="el-GR" sz="900" b="1" dirty="0" smtClean="0"/>
              <a:t> Υ.ΠΕ. Δεκέμβριος 2017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75936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39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52108910"/>
              </p:ext>
            </p:extLst>
          </p:nvPr>
        </p:nvGraphicFramePr>
        <p:xfrm>
          <a:off x="228600" y="3574576"/>
          <a:ext cx="8839200" cy="43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25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l-G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ΜΟΝΑΔΕΣ ΠΡΩΤΟΒΑΘΜΙΑΣ ΦΡΟΝΤΙΔΑΣ</a:t>
                      </a:r>
                      <a:endParaRPr kumimoji="0" lang="el-GR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l-G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ΙΑΤΡΙΚΟ ΠΡΟΣΩΠΙΚΟ</a:t>
                      </a:r>
                      <a:endParaRPr kumimoji="0" 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" dirty="0" smtClean="0"/>
                        <a:t>ΝΟΣΗΛΕΥΤΙΚΟ ΠΡΟΣΩΠΙΚΟ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" dirty="0" smtClean="0"/>
                        <a:t>ΛΟΙΠΟ ΠΡΟΣΩΠΙΚΟ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" dirty="0" smtClean="0"/>
                        <a:t>ΓΕΝΙΚΟ ΣΥΝΟΛΟ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50">
                <a:tc>
                  <a:txBody>
                    <a:bodyPr/>
                    <a:lstStyle/>
                    <a:p>
                      <a:pPr algn="r"/>
                      <a:r>
                        <a:rPr lang="el-GR" sz="600" b="1" dirty="0" smtClean="0"/>
                        <a:t>ΣΥΝΟΛΟ</a:t>
                      </a:r>
                      <a:endParaRPr lang="en-US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756</a:t>
                      </a:r>
                      <a:endParaRPr kumimoji="0"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l-GR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487</a:t>
                      </a:r>
                      <a:endParaRPr kumimoji="0"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l-GR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592</a:t>
                      </a:r>
                      <a:endParaRPr kumimoji="0"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l-GR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1835</a:t>
                      </a:r>
                      <a:endParaRPr kumimoji="0"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249907" y="3269775"/>
            <a:ext cx="7086600" cy="2135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900" b="1" dirty="0" smtClean="0"/>
              <a:t>Προσωπικό Δομών ΠΕΔΥ 2</a:t>
            </a:r>
            <a:r>
              <a:rPr lang="el-GR" sz="900" b="1" baseline="30000" dirty="0" smtClean="0"/>
              <a:t>ης</a:t>
            </a:r>
            <a:r>
              <a:rPr lang="el-GR" sz="900" b="1" dirty="0" smtClean="0"/>
              <a:t> Υ.ΠΕ. Δεκέμβριος 201</a:t>
            </a:r>
            <a:r>
              <a:rPr lang="en-US" sz="900" b="1" dirty="0" smtClean="0"/>
              <a:t>6</a:t>
            </a:r>
            <a:endParaRPr lang="en-US" sz="900" b="1" dirty="0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418547"/>
              </p:ext>
            </p:extLst>
          </p:nvPr>
        </p:nvGraphicFramePr>
        <p:xfrm>
          <a:off x="228600" y="4794612"/>
          <a:ext cx="8839200" cy="43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25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l-G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ΜΟΝΑΔΕΣ ΠΡΩΤΟΒΑΘΜΙΑΣ ΦΡΟΝΤΙΔΑΣ</a:t>
                      </a:r>
                      <a:endParaRPr kumimoji="0" lang="el-GR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l-G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ΙΑΤΡΙΚΟ ΠΡΟΣΩΠΙΚΟ</a:t>
                      </a:r>
                      <a:endParaRPr kumimoji="0" 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" dirty="0" smtClean="0"/>
                        <a:t>ΝΟΣΗΛΕΥΤΙΚΟ ΠΡΟΣΩΠΙΚΟ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" dirty="0" smtClean="0"/>
                        <a:t>ΛΟΙΠΟ ΠΡΟΣΩΠΙΚΟ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" dirty="0" smtClean="0"/>
                        <a:t>ΓΕΝΙΚΟ ΣΥΝΟΛΟ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50">
                <a:tc>
                  <a:txBody>
                    <a:bodyPr/>
                    <a:lstStyle/>
                    <a:p>
                      <a:pPr algn="r"/>
                      <a:r>
                        <a:rPr lang="el-GR" sz="600" b="1" dirty="0" smtClean="0"/>
                        <a:t>ΣΥΝΟΛΟ</a:t>
                      </a:r>
                      <a:endParaRPr lang="en-US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949</a:t>
                      </a:r>
                      <a:endParaRPr kumimoji="0"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508</a:t>
                      </a:r>
                      <a:endParaRPr kumimoji="0"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636</a:t>
                      </a:r>
                      <a:endParaRPr kumimoji="0"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l-GR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2230</a:t>
                      </a:r>
                      <a:endParaRPr kumimoji="0"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ontent Placeholder 7"/>
          <p:cNvSpPr txBox="1">
            <a:spLocks/>
          </p:cNvSpPr>
          <p:nvPr/>
        </p:nvSpPr>
        <p:spPr>
          <a:xfrm>
            <a:off x="1295400" y="4562900"/>
            <a:ext cx="7086600" cy="2135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l-GR" sz="900" b="1" dirty="0" smtClean="0"/>
              <a:t>Προσωπικό Δομών ΠΕΔΥ 2</a:t>
            </a:r>
            <a:r>
              <a:rPr lang="el-GR" sz="900" b="1" baseline="30000" dirty="0" smtClean="0"/>
              <a:t>ης</a:t>
            </a:r>
            <a:r>
              <a:rPr lang="el-GR" sz="900" b="1" dirty="0" smtClean="0"/>
              <a:t> Υ.ΠΕ. Δεκέμβριος 2017</a:t>
            </a:r>
            <a:endParaRPr lang="en-US" sz="900" b="1" dirty="0"/>
          </a:p>
        </p:txBody>
      </p:sp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068892"/>
              </p:ext>
            </p:extLst>
          </p:nvPr>
        </p:nvGraphicFramePr>
        <p:xfrm>
          <a:off x="152400" y="2374560"/>
          <a:ext cx="8839200" cy="43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258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l-G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ΜΟΝΑΔΕΣ ΠΡΩΤΟΒΑΘΜΙΑΣ ΦΡΟΝΤΙΔΑΣ</a:t>
                      </a:r>
                      <a:endParaRPr kumimoji="0" lang="el-GR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l-GR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ΙΑΤΡΙΚΟ ΠΡΟΣΩΠΙΚΟ</a:t>
                      </a:r>
                      <a:endParaRPr kumimoji="0" lang="en-US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" dirty="0" smtClean="0"/>
                        <a:t>ΝΟΣΗΛΕΥΤΙΚΟ ΠΡΟΣΩΠΙΚΟ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" dirty="0" smtClean="0"/>
                        <a:t>ΛΟΙΠΟ ΠΡΟΣΩΠΙΚΟ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800" dirty="0" smtClean="0"/>
                        <a:t>ΓΕΝΙΚΟ ΣΥΝΟΛΟ</a:t>
                      </a:r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50">
                <a:tc>
                  <a:txBody>
                    <a:bodyPr/>
                    <a:lstStyle/>
                    <a:p>
                      <a:pPr algn="r"/>
                      <a:r>
                        <a:rPr lang="el-GR" sz="600" b="1" dirty="0" smtClean="0"/>
                        <a:t>ΣΥΝΟΛΟ</a:t>
                      </a:r>
                      <a:endParaRPr lang="en-US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l-GR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901</a:t>
                      </a:r>
                      <a:endParaRPr kumimoji="0"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l-GR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478</a:t>
                      </a:r>
                      <a:endParaRPr kumimoji="0"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l-GR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599</a:t>
                      </a:r>
                      <a:endParaRPr kumimoji="0"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l-GR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1978</a:t>
                      </a:r>
                      <a:endParaRPr kumimoji="0"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Content Placeholder 7"/>
          <p:cNvSpPr txBox="1">
            <a:spLocks/>
          </p:cNvSpPr>
          <p:nvPr/>
        </p:nvSpPr>
        <p:spPr>
          <a:xfrm>
            <a:off x="1173707" y="2069759"/>
            <a:ext cx="7086600" cy="2135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l-GR" sz="900" b="1" smtClean="0"/>
              <a:t>Προσωπικό Δομών ΠΕΔΥ 2</a:t>
            </a:r>
            <a:r>
              <a:rPr lang="el-GR" sz="900" b="1" baseline="30000" smtClean="0"/>
              <a:t>ης</a:t>
            </a:r>
            <a:r>
              <a:rPr lang="el-GR" sz="900" b="1" smtClean="0"/>
              <a:t> Υ.ΠΕ. Δεκέμβριος 2015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77886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799"/>
            <a:ext cx="1828800" cy="4145125"/>
          </a:xfrm>
        </p:spPr>
        <p:txBody>
          <a:bodyPr/>
          <a:lstStyle/>
          <a:p>
            <a:r>
              <a:rPr lang="el-GR" sz="1800" dirty="0" smtClean="0"/>
              <a:t>Νοσοκομεία Πειραιώς και </a:t>
            </a:r>
            <a:r>
              <a:rPr lang="el-GR" sz="1800" dirty="0" err="1" smtClean="0"/>
              <a:t>Δυτ</a:t>
            </a:r>
            <a:r>
              <a:rPr lang="el-GR" sz="1800" dirty="0" smtClean="0"/>
              <a:t>. Αττικής:</a:t>
            </a:r>
          </a:p>
          <a:p>
            <a:endParaRPr lang="el-GR" sz="1800" dirty="0" smtClean="0"/>
          </a:p>
          <a:p>
            <a:pPr marL="342900" indent="-342900">
              <a:buFont typeface="+mj-lt"/>
              <a:buAutoNum type="arabicPeriod" startAt="11"/>
            </a:pPr>
            <a:r>
              <a:rPr lang="el-GR" sz="1200" dirty="0" smtClean="0"/>
              <a:t>Γ.Ν. - </a:t>
            </a:r>
            <a:r>
              <a:rPr lang="el-GR" sz="1200" dirty="0" err="1" smtClean="0"/>
              <a:t>Κύθήρων</a:t>
            </a:r>
            <a:endParaRPr lang="el-GR" sz="1400" dirty="0" smtClean="0"/>
          </a:p>
          <a:p>
            <a:pPr marL="342900" indent="-342900">
              <a:buFont typeface="+mj-lt"/>
              <a:buAutoNum type="arabicPeriod" startAt="11"/>
            </a:pPr>
            <a:endParaRPr lang="el-GR" sz="1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62200"/>
            <a:ext cx="6775285" cy="3006694"/>
          </a:xfrm>
        </p:spPr>
      </p:pic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62199"/>
            <a:ext cx="8229600" cy="3756661"/>
          </a:xfrm>
        </p:spPr>
        <p:txBody>
          <a:bodyPr>
            <a:normAutofit fontScale="77500" lnSpcReduction="20000"/>
          </a:bodyPr>
          <a:lstStyle/>
          <a:p>
            <a:r>
              <a:rPr lang="el-GR" sz="2000" dirty="0"/>
              <a:t>Αποτελέσματα </a:t>
            </a:r>
            <a:r>
              <a:rPr lang="el-GR" sz="2000" dirty="0" smtClean="0"/>
              <a:t>Διεύθυνσης Πληροφορικής 2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Υ.ΠΕ.</a:t>
            </a:r>
          </a:p>
          <a:p>
            <a:endParaRPr lang="el-GR" sz="2000" dirty="0"/>
          </a:p>
          <a:p>
            <a:r>
              <a:rPr lang="el-GR" sz="2000" dirty="0" smtClean="0"/>
              <a:t>Παρακολούθηση συμβάσεων συντήρησης/ τεχνικής υποστήριξης (</a:t>
            </a:r>
            <a:r>
              <a:rPr lang="en-US" sz="2000" dirty="0" smtClean="0"/>
              <a:t>SLA’s)</a:t>
            </a:r>
            <a:r>
              <a:rPr lang="el-GR" sz="2000" dirty="0" smtClean="0"/>
              <a:t> πληροφοριακών συστημάτων νοσοκομείων ενταγμένων στο ΟΠΣΥ</a:t>
            </a:r>
          </a:p>
          <a:p>
            <a:endParaRPr lang="el-GR" sz="2000" dirty="0"/>
          </a:p>
          <a:p>
            <a:r>
              <a:rPr lang="el-GR" sz="2000" dirty="0" smtClean="0"/>
              <a:t>Συλλογή, επεξεργασία και ανάλυση δεδομένων νοσοκομείων (Οικονομικά Στοιχεία, εξαγωγή </a:t>
            </a:r>
            <a:r>
              <a:rPr lang="en-US" sz="2000" dirty="0" err="1" smtClean="0"/>
              <a:t>KPIs</a:t>
            </a:r>
            <a:r>
              <a:rPr lang="en-US" sz="2000" dirty="0" smtClean="0"/>
              <a:t> - </a:t>
            </a:r>
            <a:r>
              <a:rPr lang="el-GR" sz="2000" dirty="0" smtClean="0"/>
              <a:t>Δεικτών)</a:t>
            </a:r>
          </a:p>
          <a:p>
            <a:endParaRPr lang="el-GR" sz="2000" dirty="0" smtClean="0"/>
          </a:p>
          <a:p>
            <a:r>
              <a:rPr lang="el-GR" sz="2000" dirty="0"/>
              <a:t>Προμήθεια </a:t>
            </a:r>
            <a:r>
              <a:rPr lang="en-US" sz="2000" dirty="0" smtClean="0"/>
              <a:t>2</a:t>
            </a:r>
            <a:r>
              <a:rPr lang="el-GR" sz="2000" dirty="0" smtClean="0"/>
              <a:t>00 </a:t>
            </a:r>
            <a:r>
              <a:rPr lang="el-GR" sz="2000" dirty="0"/>
              <a:t>Η/Υ </a:t>
            </a:r>
            <a:r>
              <a:rPr lang="el-GR" sz="2000" dirty="0" smtClean="0"/>
              <a:t>και εξοπλισμού πληροφορικής για την </a:t>
            </a:r>
            <a:r>
              <a:rPr lang="el-GR" sz="2000" dirty="0"/>
              <a:t>πλήρη κάλυψη </a:t>
            </a:r>
            <a:r>
              <a:rPr lang="el-GR" sz="2000" dirty="0" smtClean="0"/>
              <a:t>των επιχειρησιακών </a:t>
            </a:r>
            <a:r>
              <a:rPr lang="el-GR" sz="2000" dirty="0"/>
              <a:t>αναγκών </a:t>
            </a:r>
            <a:r>
              <a:rPr lang="el-GR" sz="2000" dirty="0" smtClean="0"/>
              <a:t>των Μ.Υ. της 2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Υ.ΠΕ.</a:t>
            </a:r>
            <a:endParaRPr lang="el-GR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l-GR" sz="2000" dirty="0" smtClean="0"/>
              <a:t>Εκπαίδευση και υποστήριξη υπαλλήλων στη χρήση διαδικτυακών εφαρμογών (ΔΙΑΥΓΕΙΑ</a:t>
            </a:r>
            <a:r>
              <a:rPr lang="en-US" sz="2000" dirty="0" smtClean="0"/>
              <a:t>, e</a:t>
            </a:r>
            <a:r>
              <a:rPr lang="el-GR" sz="2000" dirty="0" smtClean="0"/>
              <a:t>ΔΑΠΥ, </a:t>
            </a:r>
            <a:r>
              <a:rPr lang="en-US" sz="2000" dirty="0" smtClean="0"/>
              <a:t>e</a:t>
            </a:r>
            <a:r>
              <a:rPr lang="el-GR" sz="2000" dirty="0" smtClean="0"/>
              <a:t>Ραντεβού, κλπ.)</a:t>
            </a:r>
            <a:endParaRPr lang="en-US" sz="2000" dirty="0" smtClean="0"/>
          </a:p>
          <a:p>
            <a:endParaRPr lang="en-US" sz="2000" dirty="0"/>
          </a:p>
          <a:p>
            <a:r>
              <a:rPr lang="el-GR" sz="2000" dirty="0" smtClean="0"/>
              <a:t>Πραγματοποιήθηκε ολοκληρωμένη ψηφιοποίηση και ηλεκτρονική αρχειοθέτηση των φακέλων προσωπικού της 2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Υ.ΠΕ.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40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4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62199"/>
            <a:ext cx="8229600" cy="375666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sz="2000" dirty="0"/>
              <a:t>Αξιολόγηση Εσωτερικών Κανονισμών Διαχείρισης Ιατρικών Αποβλήτων </a:t>
            </a:r>
            <a:r>
              <a:rPr lang="el-GR" sz="2000" dirty="0" smtClean="0"/>
              <a:t>–</a:t>
            </a:r>
            <a:r>
              <a:rPr lang="en-US" sz="2000" dirty="0" smtClean="0"/>
              <a:t> </a:t>
            </a:r>
            <a:r>
              <a:rPr lang="el-GR" sz="2000" dirty="0" smtClean="0"/>
              <a:t>Ελέγχου </a:t>
            </a:r>
            <a:r>
              <a:rPr lang="el-GR" sz="2000" dirty="0"/>
              <a:t>και Πρόληψης Λοιμώξεων – Συστημάτων Υγιεινής και Ασφάλειας </a:t>
            </a:r>
            <a:r>
              <a:rPr lang="el-GR" sz="2000" dirty="0" smtClean="0"/>
              <a:t>Τροφίμων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algn="just"/>
            <a:endParaRPr lang="en-US" sz="2000" dirty="0" smtClean="0"/>
          </a:p>
          <a:p>
            <a:pPr algn="just"/>
            <a:r>
              <a:rPr lang="el-GR" sz="2000" dirty="0" smtClean="0"/>
              <a:t>Θεώρηση 7 υποβληθέντων κανονισμών για τα εν λόγω Δημόσια Νοσοκομεία: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l-GR" sz="1800" dirty="0"/>
              <a:t>Γ.Ν.Π. «</a:t>
            </a:r>
            <a:r>
              <a:rPr lang="el-GR" sz="1800" dirty="0" err="1" smtClean="0"/>
              <a:t>Τζάνειο</a:t>
            </a:r>
            <a:r>
              <a:rPr lang="el-GR" sz="1800" dirty="0" smtClean="0"/>
              <a:t>»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l-GR" sz="1800" dirty="0" smtClean="0"/>
              <a:t>Γ.Ν</a:t>
            </a:r>
            <a:r>
              <a:rPr lang="el-GR" sz="1800" dirty="0"/>
              <a:t>. </a:t>
            </a:r>
            <a:r>
              <a:rPr lang="el-GR" sz="1800" dirty="0" smtClean="0"/>
              <a:t>«Ασκληπιείο» Βούλας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l-GR" sz="1800" dirty="0" smtClean="0"/>
              <a:t>Γ.Ν.Ε</a:t>
            </a:r>
            <a:r>
              <a:rPr lang="el-GR" sz="1800" dirty="0"/>
              <a:t>. «</a:t>
            </a:r>
            <a:r>
              <a:rPr lang="el-GR" sz="1800" dirty="0" err="1"/>
              <a:t>Θριάσιο</a:t>
            </a:r>
            <a:r>
              <a:rPr lang="el-GR" sz="1800" dirty="0" smtClean="0"/>
              <a:t>»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l-GR" sz="1800" dirty="0" smtClean="0"/>
              <a:t>Ψ.Ν.Α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l-GR" sz="1800" dirty="0" smtClean="0"/>
              <a:t>Γ.Ν</a:t>
            </a:r>
            <a:r>
              <a:rPr lang="el-GR" sz="1800" dirty="0"/>
              <a:t>. </a:t>
            </a:r>
            <a:r>
              <a:rPr lang="el-GR" sz="1800" dirty="0" smtClean="0"/>
              <a:t>Σύρου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l-GR" sz="1800" dirty="0" smtClean="0"/>
              <a:t>Γ.Ν</a:t>
            </a:r>
            <a:r>
              <a:rPr lang="el-GR" sz="1800" dirty="0"/>
              <a:t>. </a:t>
            </a:r>
            <a:r>
              <a:rPr lang="el-GR" sz="1800" dirty="0" smtClean="0"/>
              <a:t>Χίου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l-GR" sz="1800" dirty="0" smtClean="0"/>
              <a:t>Γ.Ν</a:t>
            </a:r>
            <a:r>
              <a:rPr lang="el-GR" sz="1800" dirty="0"/>
              <a:t>. </a:t>
            </a:r>
            <a:r>
              <a:rPr lang="el-GR" sz="1800" dirty="0" smtClean="0"/>
              <a:t>Λήμνου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41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62199"/>
            <a:ext cx="8229600" cy="375666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sz="2000" dirty="0" smtClean="0"/>
              <a:t>Ιεράρχηση των προτεραιοτήτων περιλαμβάνουν: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l-GR" sz="1800" dirty="0" smtClean="0"/>
              <a:t>Υγιεινή χεριών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l-GR" sz="1800" dirty="0"/>
              <a:t>Ορθολογική χρήση αντιβιοτικών, τόσο των υπό περιορισμό όσο και των </a:t>
            </a:r>
            <a:r>
              <a:rPr lang="el-GR" sz="1800" dirty="0" smtClean="0"/>
              <a:t>κοινών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l-GR" sz="1800" dirty="0"/>
              <a:t>Αντιγριπικός εμβολιασμός επαγγελματιών </a:t>
            </a:r>
            <a:r>
              <a:rPr lang="el-GR" sz="1800" dirty="0" smtClean="0"/>
              <a:t>υγείας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l-GR" sz="1800" dirty="0"/>
              <a:t>Επιτήρηση αντοχής συγκεκριμένων μικροβίων στα σημαντικά </a:t>
            </a:r>
            <a:r>
              <a:rPr lang="el-GR" sz="1800" dirty="0" smtClean="0"/>
              <a:t>αντιβιοτικά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l-GR" sz="1800" dirty="0"/>
              <a:t>Σύστημα υποχρεωτικώς δηλούμενων </a:t>
            </a:r>
            <a:r>
              <a:rPr lang="el-GR" sz="1800" dirty="0" smtClean="0"/>
              <a:t>νοσημάτων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l-GR" sz="1800" dirty="0"/>
              <a:t>6μηνιαία επίπτωση βακτηριαιμιών από </a:t>
            </a:r>
            <a:r>
              <a:rPr lang="el-GR" sz="1800" dirty="0" err="1"/>
              <a:t>πολυανθεκτικά</a:t>
            </a:r>
            <a:r>
              <a:rPr lang="el-GR" sz="1800" dirty="0"/>
              <a:t> παθογόνα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l-GR" sz="1800" dirty="0"/>
              <a:t>Εφαρμογή της απομόνωσης και του διαχωρισμού των ασθενών με λοίμωξη ή αποικισμό από </a:t>
            </a:r>
            <a:r>
              <a:rPr lang="el-GR" sz="1800" dirty="0" err="1"/>
              <a:t>πολυανθεκτικά</a:t>
            </a:r>
            <a:r>
              <a:rPr lang="el-GR" sz="1800" dirty="0"/>
              <a:t> </a:t>
            </a:r>
            <a:r>
              <a:rPr lang="el-GR" sz="1800" dirty="0" smtClean="0"/>
              <a:t>παθογόνα</a:t>
            </a:r>
          </a:p>
          <a:p>
            <a:pPr algn="just"/>
            <a:r>
              <a:rPr lang="el-GR" sz="2200" b="1" dirty="0"/>
              <a:t>Η ιεράρχηση των προτεραιοτήτων είναι μηδενικού ή και θετικού κόστους, ενώ επηρεάζει θετικά την αποτύπωση των δεικτών επιτήρησης του </a:t>
            </a:r>
            <a:r>
              <a:rPr lang="el-GR" sz="2200" b="1" dirty="0" smtClean="0"/>
              <a:t>ΚΕΕΛΠΝΟ.</a:t>
            </a:r>
            <a:endParaRPr lang="el-GR" sz="2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42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8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5638800" cy="4145125"/>
          </a:xfrm>
        </p:spPr>
        <p:txBody>
          <a:bodyPr>
            <a:normAutofit lnSpcReduction="10000"/>
          </a:bodyPr>
          <a:lstStyle/>
          <a:p>
            <a:r>
              <a:rPr lang="el-GR" sz="1800" dirty="0" smtClean="0"/>
              <a:t>Πρωτοβάθμια Φροντίδα Υγείας</a:t>
            </a:r>
          </a:p>
          <a:p>
            <a:r>
              <a:rPr lang="el-GR" sz="1800" dirty="0" smtClean="0"/>
              <a:t>Ενίσχυση ΠΦΥ με ιατρικό και λοιπό προσωπικό</a:t>
            </a:r>
          </a:p>
          <a:p>
            <a:r>
              <a:rPr lang="el-GR" sz="1800" dirty="0" smtClean="0"/>
              <a:t>Εφοδιασμός ΠΦΥ με απαραίτητο εξοπλισμό &amp; αναλώσιμα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600" dirty="0" smtClean="0"/>
              <a:t>Ακτινολογικά Εργαστήρια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600" dirty="0" err="1"/>
              <a:t>Βιοπαθολογικά</a:t>
            </a:r>
            <a:r>
              <a:rPr lang="el-GR" sz="1600" dirty="0"/>
              <a:t> Εργαστήρια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200" dirty="0"/>
              <a:t>30 νέοι βιοχημικοί αναλυτές για ανάγκες ΠΦΥ (ετήσιο όφελος 200,000€ + 150,000€ όφελος </a:t>
            </a:r>
            <a:r>
              <a:rPr lang="en-US" sz="1200" dirty="0"/>
              <a:t>SERVICE</a:t>
            </a:r>
            <a:r>
              <a:rPr lang="el-GR" sz="1200" dirty="0"/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200" dirty="0"/>
              <a:t>25 νέοι αιματολογικοί αναλυτές για ανάγκες ΠΦΥ (όφελος 90,000€)</a:t>
            </a:r>
            <a:endParaRPr lang="el-GR" sz="16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600" dirty="0" err="1" smtClean="0"/>
              <a:t>Φυσικοθεραπευτήρια</a:t>
            </a:r>
            <a:r>
              <a:rPr lang="el-GR" sz="1600" dirty="0" smtClean="0"/>
              <a:t> (ΠΕΔΥ Ρόδου, ΚΟΠ Αγίας Βαρβάρας, Οίκος </a:t>
            </a:r>
            <a:r>
              <a:rPr lang="el-GR" sz="1600" dirty="0" err="1" smtClean="0"/>
              <a:t>Ναύτου</a:t>
            </a:r>
            <a:r>
              <a:rPr lang="el-GR" sz="1600" dirty="0" smtClean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600" dirty="0" smtClean="0"/>
              <a:t>Οδοντιατρικά (ΚΟΠ Αγίας Βαρβάρας, Οίκος </a:t>
            </a:r>
            <a:r>
              <a:rPr lang="el-GR" sz="1600" dirty="0" err="1" smtClean="0"/>
              <a:t>Ναύτου</a:t>
            </a:r>
            <a:r>
              <a:rPr lang="el-GR" sz="1600" dirty="0" smtClean="0"/>
              <a:t>)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l-GR" sz="1800" dirty="0"/>
              <a:t>ΠΠΙ </a:t>
            </a:r>
            <a:r>
              <a:rPr lang="el-GR" sz="1800" dirty="0" err="1" smtClean="0"/>
              <a:t>Κουφονησίων</a:t>
            </a:r>
            <a:r>
              <a:rPr lang="el-GR" sz="1800" dirty="0" smtClean="0"/>
              <a:t> </a:t>
            </a:r>
            <a:r>
              <a:rPr lang="el-GR" sz="1800" dirty="0"/>
              <a:t>&amp; ΠΠΙ </a:t>
            </a:r>
            <a:r>
              <a:rPr lang="el-GR" sz="1800" dirty="0" smtClean="0"/>
              <a:t>Χάλκης </a:t>
            </a:r>
            <a:r>
              <a:rPr lang="el-GR" sz="1800" dirty="0"/>
              <a:t>πραγματοποιήθηκε Διοικητική παραλαβή για άμεση χρήση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43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2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62199"/>
            <a:ext cx="8229600" cy="3756661"/>
          </a:xfrm>
        </p:spPr>
        <p:txBody>
          <a:bodyPr>
            <a:normAutofit fontScale="85000" lnSpcReduction="10000"/>
          </a:bodyPr>
          <a:lstStyle/>
          <a:p>
            <a:r>
              <a:rPr lang="el-GR" sz="2000" dirty="0" err="1" smtClean="0"/>
              <a:t>Εξορθολογισμός</a:t>
            </a:r>
            <a:r>
              <a:rPr lang="el-GR" sz="2000" dirty="0" smtClean="0"/>
              <a:t> κτιριακών δαπανών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Μεταφορές Μ.Υ. σε ιδιόκτητα κτίρια ή αναζήτηση κτιρίων χαμηλότερου μισθώματος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Εξοικονόμηση </a:t>
            </a:r>
            <a:r>
              <a:rPr lang="el-GR" sz="1400" b="1" u="sng" dirty="0" smtClean="0"/>
              <a:t>1,083,027,96€</a:t>
            </a:r>
            <a:r>
              <a:rPr lang="el-GR" sz="1400" dirty="0" smtClean="0"/>
              <a:t> + </a:t>
            </a:r>
            <a:r>
              <a:rPr lang="el-GR" sz="1400" b="1" u="sng" dirty="0" smtClean="0"/>
              <a:t>λειτουργικά έξοδα</a:t>
            </a:r>
            <a:endParaRPr lang="el-GR" sz="1400" b="1" u="sng" dirty="0"/>
          </a:p>
          <a:p>
            <a:r>
              <a:rPr lang="el-GR" sz="2000" dirty="0" smtClean="0"/>
              <a:t>Οίκος </a:t>
            </a:r>
            <a:r>
              <a:rPr lang="el-GR" sz="2000" dirty="0" err="1" smtClean="0"/>
              <a:t>Ναύτου</a:t>
            </a:r>
            <a:endParaRPr lang="el-GR" sz="20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Αξιοποίηση ιδιόκτητου κτιρίου (4,500 </a:t>
            </a:r>
            <a:r>
              <a:rPr lang="el-GR" sz="1800" dirty="0" err="1" smtClean="0"/>
              <a:t>τ.μ</a:t>
            </a:r>
            <a:r>
              <a:rPr lang="el-GR" sz="1800" dirty="0" smtClean="0"/>
              <a:t>.)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Εξοικονόμηση 540,000€ ετησίως + 100,000€ λειτουργικά έξοδα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107 Ιατροί, 113 λοιπό προσωπικό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Εξοπλισμένο με: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/>
              <a:t>Σύγχρονο </a:t>
            </a:r>
            <a:r>
              <a:rPr lang="el-GR" sz="1400" dirty="0" smtClean="0"/>
              <a:t>ακτινολογικό, </a:t>
            </a:r>
            <a:r>
              <a:rPr lang="el-GR" sz="1400" dirty="0" err="1" smtClean="0"/>
              <a:t>Μαστογράφος</a:t>
            </a:r>
            <a:r>
              <a:rPr lang="el-GR" sz="1400" dirty="0" smtClean="0"/>
              <a:t>, </a:t>
            </a:r>
            <a:r>
              <a:rPr lang="el-GR" sz="1400" dirty="0" err="1" smtClean="0"/>
              <a:t>ορθοπαντογράφος</a:t>
            </a:r>
            <a:endParaRPr lang="el-GR" sz="1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Οστική πυκνότητα, Υπέρηχους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err="1" smtClean="0"/>
              <a:t>Φυσικοθεραπευτήρια</a:t>
            </a:r>
            <a:endParaRPr lang="el-GR" sz="1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Μικροβιολογικό εργαστήριο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/>
              <a:t>Ο</a:t>
            </a:r>
            <a:r>
              <a:rPr lang="el-GR" sz="1400" dirty="0" smtClean="0"/>
              <a:t>δοντιατρικό τμήμα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/>
              <a:t>Τ</a:t>
            </a:r>
            <a:r>
              <a:rPr lang="el-GR" sz="1400" dirty="0" smtClean="0"/>
              <a:t>μήμα επειγόντων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err="1" smtClean="0"/>
              <a:t>Επισκεψιμότητα</a:t>
            </a:r>
            <a:r>
              <a:rPr lang="el-GR" sz="1800" dirty="0" smtClean="0"/>
              <a:t> 22,000 (Οκτώβριος 2016) – 30,000 (Νοέμβριος 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t>44</a:t>
            </a:fld>
            <a:endParaRPr lang="el-GR"/>
          </a:p>
        </p:txBody>
      </p:sp>
      <p:pic>
        <p:nvPicPr>
          <p:cNvPr id="6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124200"/>
            <a:ext cx="1696872" cy="1270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106" y="5086783"/>
            <a:ext cx="1577975" cy="1183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06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7162800" cy="4145125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Γ.Ν.Δ.Α. «Αγία Βαρβάρα»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/>
              <a:t>Αξιοποίηση </a:t>
            </a:r>
            <a:r>
              <a:rPr lang="el-GR" sz="1800" dirty="0" smtClean="0"/>
              <a:t>κενών χώρων για την ΠΦΥ</a:t>
            </a:r>
            <a:endParaRPr lang="el-GR" sz="1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/>
              <a:t>Εξοικονόμηση </a:t>
            </a:r>
            <a:r>
              <a:rPr lang="el-GR" sz="1800" dirty="0" smtClean="0"/>
              <a:t>134,697€ </a:t>
            </a:r>
            <a:r>
              <a:rPr lang="el-GR" sz="1800" dirty="0"/>
              <a:t>ετησίως + </a:t>
            </a:r>
            <a:r>
              <a:rPr lang="el-GR" sz="1800" dirty="0" smtClean="0"/>
              <a:t>λειτουργικά </a:t>
            </a:r>
            <a:r>
              <a:rPr lang="el-GR" sz="1800" dirty="0"/>
              <a:t>έξοδα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Μεταφορά «Σταθμός Προστασίας Μάνας – Παιδιού &amp; Εφήβου»</a:t>
            </a:r>
            <a:endParaRPr lang="el-GR" sz="1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Μεταφορά σύγχρονου </a:t>
            </a:r>
            <a:r>
              <a:rPr lang="el-GR" sz="1800" dirty="0" err="1" smtClean="0"/>
              <a:t>οδοντοπροσθετικού</a:t>
            </a:r>
            <a:r>
              <a:rPr lang="el-GR" sz="1800" dirty="0" smtClean="0"/>
              <a:t> Τμήματος και Εργαστηρίου σε πλήρως ανακαινισμένο χώρο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Μεταφορά </a:t>
            </a:r>
            <a:r>
              <a:rPr lang="el-GR" sz="1800" dirty="0" err="1" smtClean="0"/>
              <a:t>φυσικοθεραπευτηρίου</a:t>
            </a:r>
            <a:r>
              <a:rPr lang="el-GR" sz="1800" dirty="0" smtClean="0"/>
              <a:t> σε ανακαινισμένο χώρο</a:t>
            </a:r>
            <a:endParaRPr lang="el-GR" sz="14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/>
              <a:t>Αξιοποίηση </a:t>
            </a:r>
            <a:r>
              <a:rPr lang="el-GR" sz="1800" dirty="0" err="1" smtClean="0"/>
              <a:t>βιοπαθολογικού</a:t>
            </a:r>
            <a:r>
              <a:rPr lang="el-GR" sz="1800" dirty="0" smtClean="0"/>
              <a:t> εργαστηρίου για διενέργεια εξειδικευμένων εξετάσεων για τα ΠΕΔΥ </a:t>
            </a:r>
            <a:r>
              <a:rPr lang="el-GR" sz="1800" dirty="0" err="1" smtClean="0"/>
              <a:t>Δυτ</a:t>
            </a:r>
            <a:r>
              <a:rPr lang="el-GR" sz="1800" dirty="0" smtClean="0"/>
              <a:t>. Αθήνας</a:t>
            </a:r>
            <a:endParaRPr lang="el-G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t>45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316" y="1447800"/>
            <a:ext cx="986378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1879979" cy="1056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086350"/>
            <a:ext cx="1908671" cy="1402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206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1"/>
            <a:ext cx="7543800" cy="3909060"/>
          </a:xfrm>
        </p:spPr>
        <p:txBody>
          <a:bodyPr>
            <a:normAutofit lnSpcReduction="10000"/>
          </a:bodyPr>
          <a:lstStyle/>
          <a:p>
            <a:r>
              <a:rPr lang="el-GR" sz="2000" dirty="0" smtClean="0"/>
              <a:t>Άλλες παρεμβάσεις στην Πρωτοβάθμια Φροντίδα Υγείας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Ατομικές συμβάσεις εργασίας για παροχή υπηρεσιών καθαριότητας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Ένταξη όλων των Μ.Υ. στα </a:t>
            </a:r>
            <a:r>
              <a:rPr lang="en-US" sz="1800" dirty="0" smtClean="0"/>
              <a:t>e</a:t>
            </a:r>
            <a:r>
              <a:rPr lang="el-GR" sz="1800" dirty="0" smtClean="0"/>
              <a:t>Ραντεβού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Υποβολή μέσω </a:t>
            </a:r>
            <a:r>
              <a:rPr lang="en-US" sz="1800" dirty="0" smtClean="0"/>
              <a:t>e</a:t>
            </a:r>
            <a:r>
              <a:rPr lang="el-GR" sz="1800" dirty="0" smtClean="0"/>
              <a:t>ΔΑΠΥ όλων των ιατρικών πράξεων των Μονάδων ΠΦΥ προς τον ΕΟΠΥΥ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Δράσεις προαγωγής &amp; πρόληψης υγείας σε όλους τους Δήμους χερσαίου Τμήματος &amp; επιλεγμένων νήσων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Παιδιατρική εξέταση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Έλεγχος </a:t>
            </a:r>
            <a:r>
              <a:rPr lang="el-GR" sz="1400" dirty="0" err="1" smtClean="0"/>
              <a:t>μυοσκελετικού</a:t>
            </a:r>
            <a:r>
              <a:rPr lang="el-GR" sz="1400" dirty="0" smtClean="0"/>
              <a:t> συστήματος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Οδοντιατρική εξέταση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Έλεγχος οπτικής οξύτητας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Έλεγχος ατομικών βιβλιαρίων</a:t>
            </a:r>
            <a:endParaRPr lang="en-US" sz="1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Εμβολιαστική κάλυψη </a:t>
            </a:r>
            <a:r>
              <a:rPr lang="el-GR" sz="1400" dirty="0" err="1" smtClean="0"/>
              <a:t>Ρομά</a:t>
            </a:r>
            <a:endParaRPr lang="el-GR" sz="1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Ενημερωτικές ομιλίες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t>46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7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1"/>
            <a:ext cx="7543800" cy="3909060"/>
          </a:xfrm>
        </p:spPr>
        <p:txBody>
          <a:bodyPr>
            <a:normAutofit fontScale="85000" lnSpcReduction="20000"/>
          </a:bodyPr>
          <a:lstStyle/>
          <a:p>
            <a:r>
              <a:rPr lang="el-GR" sz="2000" dirty="0" smtClean="0"/>
              <a:t>Πραγματοποιήθηκε η </a:t>
            </a:r>
            <a:r>
              <a:rPr lang="el-GR" sz="2000" dirty="0"/>
              <a:t>ψηφιοποίηση των Ακτινολογικών Εργαστήριων (ΠΔΕ ,ΕΣΠΑ, ΔΙΕΘΝΗΣ ΔΙΑΓΩΝΙΣΜΟΣ). </a:t>
            </a:r>
            <a:endParaRPr lang="el-GR" sz="2000" dirty="0" smtClean="0"/>
          </a:p>
          <a:p>
            <a:endParaRPr lang="el-GR" sz="2000" dirty="0"/>
          </a:p>
          <a:p>
            <a:r>
              <a:rPr lang="el-GR" sz="2000" dirty="0" smtClean="0"/>
              <a:t>Δρομολογήθηκαν </a:t>
            </a:r>
            <a:r>
              <a:rPr lang="el-GR" sz="2000" dirty="0"/>
              <a:t>διαγωνισμοί για συσκευές αερίων αίματος, </a:t>
            </a:r>
            <a:r>
              <a:rPr lang="el-GR" sz="2000" dirty="0" err="1"/>
              <a:t>παρακλινιούς</a:t>
            </a:r>
            <a:r>
              <a:rPr lang="el-GR" sz="2000" dirty="0"/>
              <a:t> αναλυτές, </a:t>
            </a:r>
            <a:r>
              <a:rPr lang="el-GR" sz="2000" dirty="0" err="1"/>
              <a:t>σπειρόμετρα</a:t>
            </a:r>
            <a:r>
              <a:rPr lang="el-GR" sz="2000" dirty="0"/>
              <a:t>, αλλά και κλίβανους υγρής αποστείρωσης</a:t>
            </a:r>
            <a:r>
              <a:rPr lang="el-GR" sz="2000" dirty="0" smtClean="0"/>
              <a:t>.</a:t>
            </a:r>
          </a:p>
          <a:p>
            <a:endParaRPr lang="el-GR" sz="2000" dirty="0"/>
          </a:p>
          <a:p>
            <a:r>
              <a:rPr lang="el-GR" sz="2000" dirty="0" smtClean="0"/>
              <a:t>Πραγματοποιήθηκε </a:t>
            </a:r>
            <a:r>
              <a:rPr lang="el-GR" sz="2000" dirty="0"/>
              <a:t>συντήρηση σε όλα τα συμβατικά εμφανιστήρια με εξασφάλιση απρόσκοπτης λειτουργίας των εργαστηρίων  και  σημαντική μείωση εξόδων</a:t>
            </a:r>
            <a:r>
              <a:rPr lang="el-GR" sz="2000" dirty="0" smtClean="0"/>
              <a:t>.</a:t>
            </a:r>
          </a:p>
          <a:p>
            <a:endParaRPr lang="el-GR" sz="2000" dirty="0"/>
          </a:p>
          <a:p>
            <a:r>
              <a:rPr lang="el-GR" sz="2000" dirty="0" smtClean="0"/>
              <a:t>Εξασφαλίστηκε </a:t>
            </a:r>
            <a:r>
              <a:rPr lang="el-GR" sz="2000" dirty="0"/>
              <a:t>η εύρυθμος και απρόσκοπτη λειτουργία όλων των εργαστηρίων και ιατρείων  χερσαίου και νησιωτικού χώρου με επάρκεια αναλωσίμων και εξοπλισμού</a:t>
            </a:r>
            <a:r>
              <a:rPr lang="el-GR" sz="2000" dirty="0" smtClean="0"/>
              <a:t>.</a:t>
            </a:r>
          </a:p>
          <a:p>
            <a:endParaRPr lang="el-GR" sz="2000" dirty="0"/>
          </a:p>
          <a:p>
            <a:r>
              <a:rPr lang="el-GR" sz="2000" dirty="0" smtClean="0"/>
              <a:t>Έγινε </a:t>
            </a:r>
            <a:r>
              <a:rPr lang="el-GR" sz="2000" dirty="0"/>
              <a:t>μεταφορά ακτινολογικού μηχανήματος από την </a:t>
            </a:r>
            <a:r>
              <a:rPr lang="el-GR" sz="2000" dirty="0" smtClean="0"/>
              <a:t>Ίο </a:t>
            </a:r>
            <a:r>
              <a:rPr lang="el-GR" sz="2000" dirty="0"/>
              <a:t>για την δημιουργία για πρώτη φορά Ακτινολογικού Εργαστηρίου στο ΚΥ </a:t>
            </a:r>
            <a:r>
              <a:rPr lang="el-GR" sz="2000" dirty="0" smtClean="0"/>
              <a:t>Χίου.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t>47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1"/>
            <a:ext cx="7543800" cy="3909060"/>
          </a:xfrm>
        </p:spPr>
        <p:txBody>
          <a:bodyPr>
            <a:normAutofit fontScale="85000" lnSpcReduction="20000"/>
          </a:bodyPr>
          <a:lstStyle/>
          <a:p>
            <a:r>
              <a:rPr lang="el-GR" sz="2000" dirty="0" smtClean="0"/>
              <a:t>Υλοποιήθηκε </a:t>
            </a:r>
            <a:r>
              <a:rPr lang="el-GR" sz="2000" dirty="0"/>
              <a:t>προμήθεια   11 </a:t>
            </a:r>
            <a:r>
              <a:rPr lang="el-GR" sz="2000" dirty="0" err="1"/>
              <a:t>υπερηχοτομογράφων</a:t>
            </a:r>
            <a:r>
              <a:rPr lang="el-GR" sz="2000" dirty="0"/>
              <a:t> οι οποίοι παραδίδονται σταδιακά για τις ανάγκες της </a:t>
            </a:r>
            <a:r>
              <a:rPr lang="el-GR" sz="2000" dirty="0" smtClean="0"/>
              <a:t>Π.Φ.Υ.</a:t>
            </a:r>
          </a:p>
          <a:p>
            <a:endParaRPr lang="el-GR" sz="2000" dirty="0"/>
          </a:p>
          <a:p>
            <a:r>
              <a:rPr lang="el-GR" sz="2000" dirty="0" smtClean="0"/>
              <a:t>Παραχώρηση </a:t>
            </a:r>
            <a:r>
              <a:rPr lang="el-GR" sz="2000" dirty="0"/>
              <a:t>χώρου στο κέντρο του Πειραιά για την στέγαση του Κεντρικού Φαρμακείου του ΕΟΠΥΥ ώστε να παραδοθεί το κτίριο των κεντρικών ιατρείων της πρώην ΜΥ Πειραιά στους </a:t>
            </a:r>
            <a:r>
              <a:rPr lang="el-GR" sz="2000" dirty="0" smtClean="0"/>
              <a:t>ιδιοκτήτες</a:t>
            </a:r>
          </a:p>
          <a:p>
            <a:endParaRPr lang="el-GR" sz="2000" dirty="0"/>
          </a:p>
          <a:p>
            <a:r>
              <a:rPr lang="el-GR" sz="2000" dirty="0"/>
              <a:t>Παραδοθήκαν κτίρια συνολικής επιφάνειας  12.123 τετραγωνικών μέτρων προχωρώντας στην εξοικονόμηση  </a:t>
            </a:r>
            <a:r>
              <a:rPr lang="el-GR" sz="2000" b="1" dirty="0"/>
              <a:t>1.000.000€ σε ετήσια</a:t>
            </a:r>
            <a:r>
              <a:rPr lang="el-GR" sz="2000" dirty="0"/>
              <a:t> </a:t>
            </a:r>
            <a:r>
              <a:rPr lang="el-GR" sz="2000" dirty="0" smtClean="0"/>
              <a:t>βάση.</a:t>
            </a:r>
          </a:p>
          <a:p>
            <a:endParaRPr lang="el-GR" sz="2000" dirty="0"/>
          </a:p>
          <a:p>
            <a:r>
              <a:rPr lang="el-GR" sz="2000" dirty="0" smtClean="0"/>
              <a:t>Έγινε </a:t>
            </a:r>
            <a:r>
              <a:rPr lang="el-GR" sz="2000" dirty="0"/>
              <a:t>αναβάθμιση και σταδιακή ανακαίνιση  του κτιρίου του ΟΙΚΟΥ ΝΑΥΤΟΥ όπου στεγάστηκαν τα 2 ΚΥ της περιοχής</a:t>
            </a:r>
            <a:r>
              <a:rPr lang="el-GR" sz="2000" dirty="0" smtClean="0"/>
              <a:t>.</a:t>
            </a:r>
          </a:p>
          <a:p>
            <a:endParaRPr lang="el-GR" sz="2000" dirty="0"/>
          </a:p>
          <a:p>
            <a:r>
              <a:rPr lang="el-GR" sz="2000" dirty="0" smtClean="0"/>
              <a:t>Έγινε </a:t>
            </a:r>
            <a:r>
              <a:rPr lang="el-GR" sz="2000" dirty="0"/>
              <a:t>επίλυση και διαχείριση προβλημάτων που συνάδουν από τα ασφαλιστικά των ιατρών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t>48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1"/>
            <a:ext cx="7543800" cy="3909060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Δημιουργήθηκε </a:t>
            </a:r>
            <a:r>
              <a:rPr lang="el-GR" sz="2000" dirty="0"/>
              <a:t>γραμματειακή υποστήριξη επιστημονικού συμβουλίου.</a:t>
            </a:r>
          </a:p>
          <a:p>
            <a:endParaRPr lang="el-GR" sz="2000" dirty="0" smtClean="0"/>
          </a:p>
          <a:p>
            <a:r>
              <a:rPr lang="el-GR" sz="2000" dirty="0" smtClean="0"/>
              <a:t>Στα </a:t>
            </a:r>
            <a:r>
              <a:rPr lang="el-GR" sz="2000" dirty="0"/>
              <a:t>πλαίσια του 8ου Περιφερειακού Συνεδρίου για την Παραγωγική Ανασυγκρότηση της </a:t>
            </a:r>
            <a:r>
              <a:rPr lang="el-GR" sz="2000" dirty="0" smtClean="0"/>
              <a:t>Δυτικής </a:t>
            </a:r>
            <a:r>
              <a:rPr lang="el-GR" sz="2000" dirty="0"/>
              <a:t>Αττικής ανακοινώθηκαν τα ακόλουθα: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sz="1800" dirty="0" smtClean="0"/>
              <a:t>Δημιουργία </a:t>
            </a:r>
            <a:r>
              <a:rPr lang="el-GR" sz="1800" dirty="0"/>
              <a:t>Κέντρου Τραύματος – Εγκαυμάτων στο Γ.Ν. Ελευσίνας «</a:t>
            </a:r>
            <a:r>
              <a:rPr lang="el-GR" sz="1800" dirty="0" err="1"/>
              <a:t>Θριάσιο</a:t>
            </a:r>
            <a:r>
              <a:rPr lang="el-GR" sz="1800" dirty="0"/>
              <a:t>»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sz="1800" dirty="0" smtClean="0"/>
              <a:t>Αναβάθμιση </a:t>
            </a:r>
            <a:r>
              <a:rPr lang="el-GR" sz="1800" dirty="0"/>
              <a:t>των Τοπικών Ιατρείων Μάνδρας και Φυλής σε Διθέσιο Αγροτικό Ιατρείο  και Κέντρο Υγείας αντίστοιχα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sz="1800" dirty="0" smtClean="0"/>
              <a:t>Δημιουργία </a:t>
            </a:r>
            <a:r>
              <a:rPr lang="el-GR" sz="1800" dirty="0"/>
              <a:t>2 θέσεων αγροτικών Ιατρών στο Τοπικό Ιατρείο Μάνδρας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sz="1800" dirty="0" smtClean="0"/>
              <a:t>Ενίσχυση </a:t>
            </a:r>
            <a:r>
              <a:rPr lang="el-GR" sz="1800" dirty="0"/>
              <a:t>των Κέντρων Υγείας Μεγάρων και </a:t>
            </a:r>
            <a:r>
              <a:rPr lang="el-GR" sz="1800" dirty="0" smtClean="0"/>
              <a:t>Ελευσίνας</a:t>
            </a:r>
            <a:endParaRPr lang="el-G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t>49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799"/>
            <a:ext cx="1828800" cy="4145125"/>
          </a:xfrm>
        </p:spPr>
        <p:txBody>
          <a:bodyPr/>
          <a:lstStyle/>
          <a:p>
            <a:r>
              <a:rPr lang="el-GR" sz="1800" dirty="0" smtClean="0"/>
              <a:t>Νοσοκομεία Νοτίου Αιγαίου:</a:t>
            </a:r>
          </a:p>
          <a:p>
            <a:endParaRPr lang="el-GR" sz="1800" dirty="0" smtClean="0"/>
          </a:p>
          <a:p>
            <a:pPr marL="342900" indent="-342900">
              <a:buFont typeface="+mj-lt"/>
              <a:buAutoNum type="arabicPeriod" startAt="12"/>
            </a:pPr>
            <a:r>
              <a:rPr lang="el-GR" sz="1200" dirty="0" smtClean="0"/>
              <a:t>Γ.Ν. Σύρου «</a:t>
            </a:r>
            <a:r>
              <a:rPr lang="el-GR" sz="1200" dirty="0" err="1" smtClean="0"/>
              <a:t>Βαρδάκειο</a:t>
            </a:r>
            <a:r>
              <a:rPr lang="el-GR" sz="1200" dirty="0" smtClean="0"/>
              <a:t> και </a:t>
            </a:r>
            <a:r>
              <a:rPr lang="el-GR" sz="1200" dirty="0" err="1" smtClean="0"/>
              <a:t>Πρώιο</a:t>
            </a:r>
            <a:r>
              <a:rPr lang="el-GR" sz="1200" dirty="0" smtClean="0"/>
              <a:t>»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el-GR" sz="1200" dirty="0" smtClean="0"/>
              <a:t>Γ.Ν. – Κ.Υ. Νάξου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el-GR" sz="1200" dirty="0" smtClean="0"/>
              <a:t>Γ.Ν. Θήρας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62200"/>
            <a:ext cx="6597068" cy="3200400"/>
          </a:xfrm>
        </p:spPr>
      </p:pic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1"/>
            <a:ext cx="7543800" cy="3909060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Λόγω </a:t>
            </a:r>
            <a:r>
              <a:rPr lang="el-GR" sz="2000" dirty="0"/>
              <a:t>της καταστροφικής </a:t>
            </a:r>
            <a:r>
              <a:rPr lang="el-GR" sz="2000" dirty="0" smtClean="0"/>
              <a:t>πλημμύρας </a:t>
            </a:r>
            <a:r>
              <a:rPr lang="el-GR" sz="2000" dirty="0"/>
              <a:t>που έπληξαν την Δυτική Αττική στις 15/11/2017 </a:t>
            </a:r>
            <a:r>
              <a:rPr lang="el-GR" sz="2000" dirty="0" smtClean="0"/>
              <a:t>αποφασίστηκαν </a:t>
            </a:r>
            <a:r>
              <a:rPr lang="el-GR" sz="2000" dirty="0"/>
              <a:t>τα ακόλουθα</a:t>
            </a:r>
            <a:r>
              <a:rPr lang="el-GR" sz="2000" dirty="0" smtClean="0"/>
              <a:t>:</a:t>
            </a:r>
          </a:p>
          <a:p>
            <a:endParaRPr lang="el-GR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sz="1800" dirty="0" smtClean="0"/>
              <a:t>Ενίσχυση </a:t>
            </a:r>
            <a:r>
              <a:rPr lang="el-GR" sz="1800" dirty="0"/>
              <a:t>του Τοπικού Ιατρείου Μάνδρας με Παθολόγο, Καρδιολόγο και </a:t>
            </a:r>
            <a:r>
              <a:rPr lang="el-GR" sz="1800" dirty="0" smtClean="0"/>
              <a:t>παιδίατρο </a:t>
            </a:r>
            <a:r>
              <a:rPr lang="el-GR" sz="1800" dirty="0"/>
              <a:t>αλλά και νοσηλεύτριας σε ολοήμερη βάση (πρωινή και απογευματινή λειτουργία)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sz="1800" dirty="0" smtClean="0"/>
              <a:t>Δράση </a:t>
            </a:r>
            <a:r>
              <a:rPr lang="el-GR" sz="1800" dirty="0"/>
              <a:t>Ψυχολογικής Υποστήριξης από συνεργεία του Ψυχιατρικού Ιατρείου Αττικής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sz="1800" dirty="0" smtClean="0"/>
              <a:t>Δράση </a:t>
            </a:r>
            <a:r>
              <a:rPr lang="el-GR" sz="1800" dirty="0"/>
              <a:t>Αιμοληψιών εκ μέρους της </a:t>
            </a:r>
            <a:r>
              <a:rPr lang="el-GR" sz="1800" dirty="0" smtClean="0"/>
              <a:t>2</a:t>
            </a:r>
            <a:r>
              <a:rPr lang="el-GR" sz="1800" baseline="30000" dirty="0" smtClean="0"/>
              <a:t>ης</a:t>
            </a:r>
            <a:r>
              <a:rPr lang="el-GR" sz="1800" dirty="0" smtClean="0"/>
              <a:t> Υ.ΠΕ.</a:t>
            </a:r>
            <a:endParaRPr lang="el-G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t>50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5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7162800" cy="4145125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Δημιουργία «Κέντρου Μάνας &amp; Παιδιού» στον Πειραιά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Ανακαίνιση κτιρίου Παιδικής Πολυκλινικής</a:t>
            </a:r>
            <a:endParaRPr lang="el-GR" sz="1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Αναβαθμισμένες Υπηρεσίες για όλους τους πολίτες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Υπηρεσίες για την πρόληψη και προαγωγή Υγείας για το παιδί και την μητέρα</a:t>
            </a:r>
            <a:endParaRPr lang="el-G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51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4071669"/>
            <a:ext cx="3386965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27798"/>
            <a:ext cx="3276600" cy="2276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73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7162800" cy="4145125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Μετεγκατάσταση 3</a:t>
            </a:r>
            <a:r>
              <a:rPr lang="el-GR" sz="1800" baseline="30000" dirty="0" smtClean="0"/>
              <a:t>ων</a:t>
            </a:r>
            <a:r>
              <a:rPr lang="el-GR" sz="1800" dirty="0" smtClean="0"/>
              <a:t> κτιρίων του Κέντρου Υγείας Νίκαιας στο Γ.Ν.Δ.Α. «Αγία Βαρβάρα»</a:t>
            </a:r>
            <a:endParaRPr lang="el-GR" sz="18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Κέντρο Ορθοδοντικής Προσθετικής (ΚΟΠ) Αγίας Βαρβάρας</a:t>
            </a:r>
          </a:p>
          <a:p>
            <a:pPr marL="667512" lvl="2" indent="0">
              <a:buNone/>
            </a:pPr>
            <a:endParaRPr lang="el-GR" sz="1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Κτίριο </a:t>
            </a:r>
            <a:r>
              <a:rPr lang="el-GR" sz="1400" dirty="0" err="1" smtClean="0"/>
              <a:t>Νεαπόλεως</a:t>
            </a:r>
            <a:endParaRPr lang="el-GR" sz="1400" dirty="0" smtClean="0"/>
          </a:p>
          <a:p>
            <a:pPr lvl="2">
              <a:buFont typeface="Wingdings" panose="05000000000000000000" pitchFamily="2" charset="2"/>
              <a:buChar char="ü"/>
            </a:pPr>
            <a:endParaRPr lang="el-GR" sz="1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Κτίριο </a:t>
            </a:r>
            <a:r>
              <a:rPr lang="el-GR" sz="1400" dirty="0" err="1" smtClean="0"/>
              <a:t>Μουγλών</a:t>
            </a:r>
            <a:endParaRPr lang="el-GR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52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80890"/>
            <a:ext cx="2068112" cy="1551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22" y="3429000"/>
            <a:ext cx="2450941" cy="13786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0178"/>
            <a:ext cx="2123919" cy="1592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10" y="5113189"/>
            <a:ext cx="1833655" cy="1375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21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7162800" cy="4145125"/>
          </a:xfrm>
        </p:spPr>
        <p:txBody>
          <a:bodyPr>
            <a:normAutofit/>
          </a:bodyPr>
          <a:lstStyle/>
          <a:p>
            <a:r>
              <a:rPr lang="el-GR" sz="1800" dirty="0"/>
              <a:t>Τοπικές Μονάδες Υγείας (ΤΟΜΥ) – Νέο «Κύτταρο» στο Ε.Σ.Υ.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/>
              <a:t>Στελέχωση από διεπιστημονική ομάδα οικογενειακών γιατρών – νοσηλευτών – επισκεπτών υγείας και κοινωνικών </a:t>
            </a:r>
            <a:r>
              <a:rPr lang="el-GR" sz="1400" dirty="0" smtClean="0"/>
              <a:t>λειτουργών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/>
              <a:t>Βελτίωση της Διοίκησης και αποδοτικής λειτουργίας του </a:t>
            </a:r>
            <a:r>
              <a:rPr lang="el-GR" sz="1400" dirty="0" smtClean="0"/>
              <a:t>ΕΣΥ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/>
              <a:t>Βιώσιμη χρηματοδότηση του Δημόσιου Συστήματος Υγείας με συνέργεια των πόρων από τη γενική φορολογία και το Ασφαλιστικό Σύστημα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l-GR" sz="1800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l-GR" sz="1800" dirty="0" smtClean="0"/>
              <a:t>Έναρξη Λειτουργίας 4</a:t>
            </a:r>
            <a:r>
              <a:rPr lang="el-GR" sz="1800" baseline="30000" dirty="0" smtClean="0"/>
              <a:t>ων</a:t>
            </a:r>
            <a:r>
              <a:rPr lang="el-GR" sz="1800" dirty="0" smtClean="0"/>
              <a:t> ΤΟΜΥ από τις 21/02/2018:</a:t>
            </a:r>
          </a:p>
          <a:p>
            <a:pPr marL="560070" lvl="2" indent="-285750"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r>
              <a:rPr lang="el-GR" sz="1400" dirty="0" smtClean="0"/>
              <a:t>ΤΟΜΥ </a:t>
            </a:r>
            <a:r>
              <a:rPr lang="el-GR" sz="1400" dirty="0" err="1" smtClean="0"/>
              <a:t>Καμινίων</a:t>
            </a:r>
            <a:endParaRPr lang="el-GR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53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5618" y="2819400"/>
            <a:ext cx="986253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250349"/>
            <a:ext cx="1908671" cy="1074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631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7162800" cy="4145125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l-GR" sz="1800" dirty="0" smtClean="0"/>
              <a:t>Έναρξη Λειτουργίας 4</a:t>
            </a:r>
            <a:r>
              <a:rPr lang="el-GR" sz="1800" baseline="30000" dirty="0" smtClean="0"/>
              <a:t>ων</a:t>
            </a:r>
            <a:r>
              <a:rPr lang="el-GR" sz="1800" dirty="0" smtClean="0"/>
              <a:t> ΤΟΜΥ από τις 21/02/2018:</a:t>
            </a:r>
          </a:p>
          <a:p>
            <a:pPr marL="560070" lvl="2" indent="-285750"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endParaRPr lang="el-GR" sz="1400" dirty="0" smtClean="0"/>
          </a:p>
          <a:p>
            <a:pPr marL="560070" lvl="2" indent="-285750"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endParaRPr lang="el-GR" sz="1400" dirty="0"/>
          </a:p>
          <a:p>
            <a:pPr marL="560070" lvl="2" indent="-285750"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r>
              <a:rPr lang="el-GR" sz="1400" dirty="0" smtClean="0"/>
              <a:t>ΤΟΜΥ Νικαίας</a:t>
            </a:r>
          </a:p>
          <a:p>
            <a:pPr marL="560070" lvl="2" indent="-285750"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endParaRPr lang="el-GR" sz="1400" dirty="0"/>
          </a:p>
          <a:p>
            <a:pPr marL="560070" lvl="2" indent="-285750"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endParaRPr lang="el-GR" sz="1400" dirty="0" smtClean="0"/>
          </a:p>
          <a:p>
            <a:pPr marL="560070" lvl="2" indent="-285750"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endParaRPr lang="el-GR" sz="1400" dirty="0"/>
          </a:p>
          <a:p>
            <a:pPr marL="560070" lvl="2" indent="-285750"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endParaRPr lang="el-GR" sz="1400" dirty="0" smtClean="0"/>
          </a:p>
          <a:p>
            <a:pPr marL="560070" lvl="2" indent="-285750"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r>
              <a:rPr lang="el-GR" sz="1400" dirty="0"/>
              <a:t>ΤΟΜΥ </a:t>
            </a:r>
            <a:r>
              <a:rPr lang="el-GR" sz="1400" dirty="0" smtClean="0"/>
              <a:t>Περιστερίου</a:t>
            </a:r>
            <a:endParaRPr lang="el-GR" sz="1400" dirty="0"/>
          </a:p>
          <a:p>
            <a:pPr marL="560070" lvl="2" indent="-285750"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endParaRPr lang="el-GR" sz="1400" dirty="0" smtClean="0"/>
          </a:p>
          <a:p>
            <a:pPr marL="560070" lvl="2" indent="-285750"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endParaRPr lang="el-GR" sz="1400" dirty="0"/>
          </a:p>
          <a:p>
            <a:pPr marL="560070" lvl="2" indent="-285750"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endParaRPr lang="el-GR" sz="1400" dirty="0" smtClean="0"/>
          </a:p>
          <a:p>
            <a:pPr marL="560070" lvl="2" indent="-285750"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r>
              <a:rPr lang="el-GR" sz="1400" dirty="0"/>
              <a:t>ΤΟΜΥ </a:t>
            </a:r>
            <a:r>
              <a:rPr lang="el-GR" sz="1400" dirty="0" smtClean="0"/>
              <a:t>Ευγένειας</a:t>
            </a:r>
            <a:endParaRPr lang="el-GR" sz="1400" dirty="0"/>
          </a:p>
          <a:p>
            <a:pPr marL="560070" lvl="2" indent="-285750">
              <a:buClr>
                <a:schemeClr val="accent3"/>
              </a:buClr>
              <a:buSzPct val="95000"/>
              <a:buFont typeface="Wingdings" panose="05000000000000000000" pitchFamily="2" charset="2"/>
              <a:buChar char="v"/>
            </a:pPr>
            <a:endParaRPr lang="el-GR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54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4807880"/>
            <a:ext cx="986253" cy="1752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43200"/>
            <a:ext cx="1908670" cy="1074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16" y="2438400"/>
            <a:ext cx="1908670" cy="1074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701" y="3733800"/>
            <a:ext cx="1908670" cy="1074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32" y="3538867"/>
            <a:ext cx="1432108" cy="1074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8179" y="4721047"/>
            <a:ext cx="986253" cy="1752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0934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077200" cy="4145125"/>
          </a:xfrm>
        </p:spPr>
        <p:txBody>
          <a:bodyPr>
            <a:normAutofit/>
          </a:bodyPr>
          <a:lstStyle/>
          <a:p>
            <a:pPr algn="just"/>
            <a:r>
              <a:rPr lang="el-GR" sz="1800" dirty="0"/>
              <a:t>Σύμφωνα με </a:t>
            </a:r>
            <a:r>
              <a:rPr lang="el-GR" sz="1800" dirty="0" smtClean="0"/>
              <a:t>την απόφαση αυτεπιστασίας έγινε πρόβλεψη δημιουργίας </a:t>
            </a:r>
            <a:r>
              <a:rPr lang="el-GR" sz="1800" b="1" dirty="0" smtClean="0"/>
              <a:t>52 ΤΟΜΥ</a:t>
            </a:r>
            <a:r>
              <a:rPr lang="el-GR" sz="1800" dirty="0" smtClean="0"/>
              <a:t> για τις κάτωθι περιοχές, συμπεριλαμβανομένων και των 4</a:t>
            </a:r>
            <a:r>
              <a:rPr lang="el-GR" sz="1800" baseline="30000" dirty="0" smtClean="0"/>
              <a:t>ων</a:t>
            </a:r>
            <a:r>
              <a:rPr lang="el-GR" sz="1800" dirty="0" smtClean="0"/>
              <a:t> ΤΟΜΥ που βρίσκονται ήδη σε λειτουργία.</a:t>
            </a:r>
          </a:p>
          <a:p>
            <a:endParaRPr lang="el-GR" sz="1800" dirty="0" smtClean="0"/>
          </a:p>
          <a:p>
            <a:r>
              <a:rPr lang="el-GR" sz="1800" dirty="0" smtClean="0"/>
              <a:t>Περιφέρεια </a:t>
            </a:r>
            <a:r>
              <a:rPr lang="el-GR" sz="1800" b="1" dirty="0" smtClean="0"/>
              <a:t>Αττικής</a:t>
            </a:r>
            <a:endParaRPr lang="el-GR" sz="1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55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329566"/>
              </p:ext>
            </p:extLst>
          </p:nvPr>
        </p:nvGraphicFramePr>
        <p:xfrm>
          <a:off x="2819400" y="3200400"/>
          <a:ext cx="50292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 smtClean="0"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Περιφερειακή Ενότητα</a:t>
                      </a:r>
                      <a:endParaRPr lang="en-US" sz="1100" dirty="0"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Δήμος</a:t>
                      </a:r>
                      <a:endParaRPr lang="en-US" sz="1100"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αρ. Τ.ΟΜ.Υ.</a:t>
                      </a:r>
                      <a:endParaRPr lang="en-US" sz="1100" dirty="0"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 smtClean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Δυτικού Τομέα Αθηνών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Αγίας Βαρβάρας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Δυτικού Τομέα Αθηνών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Πετρουπόλεως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Δυτικού Τομέα Αθηνών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Αιγάλεω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Δυτικού Τομέα Αθηνών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Περιστερίου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Νοτίου Τομέα Αθηνών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Μοσχάτου -Ταύρου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Δυτικής Αττικής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Ελευσίνας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Δυτικής Αττικής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Φυλής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Δυτικής Αττικής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Ασπροπύργου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Πειραιώς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Πειραιώς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Πειραιώς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Νίκαιας – Αγίου Ι. Ρέντη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Πειραιώς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Κερατσινίου -Δραπετσώνας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Πειραιώς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Περάματος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Πειραιώς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Κορυδαλλού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Σύνολο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30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9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2209800" cy="4145125"/>
          </a:xfrm>
        </p:spPr>
        <p:txBody>
          <a:bodyPr>
            <a:normAutofit/>
          </a:bodyPr>
          <a:lstStyle/>
          <a:p>
            <a:r>
              <a:rPr lang="el-GR" sz="1800" dirty="0" smtClean="0"/>
              <a:t>Περιφέρεια </a:t>
            </a:r>
            <a:r>
              <a:rPr lang="el-GR" sz="1800" b="1" dirty="0" smtClean="0"/>
              <a:t>Βορείου Αιγαίου</a:t>
            </a:r>
          </a:p>
          <a:p>
            <a:endParaRPr lang="el-GR" sz="1800" b="1" dirty="0"/>
          </a:p>
          <a:p>
            <a:endParaRPr lang="el-GR" sz="1800" b="1" dirty="0" smtClean="0"/>
          </a:p>
          <a:p>
            <a:endParaRPr lang="el-GR" sz="1800" b="1" dirty="0"/>
          </a:p>
          <a:p>
            <a:pPr marL="0" indent="0">
              <a:buNone/>
            </a:pPr>
            <a:endParaRPr lang="el-GR" sz="1800" b="1" dirty="0"/>
          </a:p>
          <a:p>
            <a:r>
              <a:rPr lang="el-GR" sz="1800" dirty="0"/>
              <a:t>Περιφέρεια </a:t>
            </a:r>
            <a:r>
              <a:rPr lang="el-GR" sz="1800" b="1" dirty="0" smtClean="0"/>
              <a:t>Νοτίου </a:t>
            </a:r>
            <a:r>
              <a:rPr lang="el-GR" sz="1800" b="1" dirty="0"/>
              <a:t>Αιγαίου</a:t>
            </a:r>
          </a:p>
          <a:p>
            <a:pPr marL="0" indent="0">
              <a:buNone/>
            </a:pPr>
            <a:endParaRPr lang="el-GR" sz="1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56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847400"/>
              </p:ext>
            </p:extLst>
          </p:nvPr>
        </p:nvGraphicFramePr>
        <p:xfrm>
          <a:off x="2971800" y="2286000"/>
          <a:ext cx="50292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 smtClean="0"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Περιφερειακή Ενότητα</a:t>
                      </a:r>
                      <a:endParaRPr lang="en-US" sz="1100" dirty="0"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Δήμος</a:t>
                      </a:r>
                      <a:endParaRPr lang="en-US" sz="1100" dirty="0"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αρ. Τ.ΟΜ.Υ.</a:t>
                      </a:r>
                      <a:endParaRPr lang="en-US" sz="1100" dirty="0"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l-GR" sz="800" kern="12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Λέσβου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l-GR" sz="800" kern="12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Λέσβου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kern="12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l-GR" sz="800" kern="12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Λήμνου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l-GR" sz="800" kern="12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Λήμνου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kern="12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l-GR" sz="800" kern="12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Σάμου</a:t>
                      </a:r>
                      <a:endParaRPr kumimoji="0" lang="en-US" sz="800" kern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l-GR" sz="800" kern="12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Σάμου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kern="12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l-GR" sz="800" kern="12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Χίου</a:t>
                      </a:r>
                      <a:endParaRPr kumimoji="0" lang="en-US" sz="800" kern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l-GR" sz="800" kern="12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Χίου</a:t>
                      </a:r>
                      <a:endParaRPr kumimoji="0" lang="en-US" sz="800" kern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kern="12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l-GR" sz="800" kern="12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Ικαρίας</a:t>
                      </a:r>
                      <a:endParaRPr kumimoji="0" lang="en-US" sz="800" kern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l-GR" sz="800" kern="12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Ικαρίας</a:t>
                      </a:r>
                      <a:endParaRPr kumimoji="0" lang="en-US" sz="800" kern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kern="12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Σύνολο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 smtClean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14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429649"/>
              </p:ext>
            </p:extLst>
          </p:nvPr>
        </p:nvGraphicFramePr>
        <p:xfrm>
          <a:off x="3048000" y="4114800"/>
          <a:ext cx="5029200" cy="1531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 smtClean="0"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Περιφερειακή Ενότητα</a:t>
                      </a:r>
                      <a:endParaRPr lang="en-US" sz="1100" dirty="0"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Δήμος</a:t>
                      </a:r>
                      <a:endParaRPr lang="en-US" sz="1100" dirty="0"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αρ. Τ.ΟΜ.Υ.</a:t>
                      </a:r>
                      <a:endParaRPr lang="en-US" sz="1100" dirty="0"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l-GR" sz="800" kern="1200" dirty="0" smtClean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Καλύμνου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l-GR" sz="800" kern="12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Καλυμνίων</a:t>
                      </a:r>
                      <a:endParaRPr kumimoji="0" lang="en-US" sz="800" kern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kern="12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l-GR" sz="800" kern="12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Ρόδου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l-GR" sz="800" kern="12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Ρόδου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kern="12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l-GR" sz="800" kern="12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Νάξου</a:t>
                      </a:r>
                      <a:endParaRPr kumimoji="0" lang="en-US" sz="800" kern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l-GR" sz="800" kern="12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Νάξου και Μικρών Κυκλάδων (νήσος Νάξου)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kern="1200" dirty="0" smtClean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1</a:t>
                      </a:r>
                      <a:endParaRPr kumimoji="0" lang="en-US" sz="800" kern="1200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l-GR" sz="800" kern="12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Σύρου</a:t>
                      </a:r>
                      <a:endParaRPr kumimoji="0" lang="en-US" sz="800" kern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l-GR" sz="800" kern="12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Σύρου-Ερμούπολης</a:t>
                      </a:r>
                      <a:endParaRPr kumimoji="0" lang="en-US" sz="800" kern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kern="12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l-GR" sz="800" kern="12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Κω</a:t>
                      </a:r>
                      <a:endParaRPr kumimoji="0" lang="en-US" sz="800" kern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l-GR" sz="800" kern="120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Κω</a:t>
                      </a:r>
                      <a:endParaRPr kumimoji="0" lang="en-US" sz="800" kern="120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kern="1200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Σύνολο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800" b="1" dirty="0" smtClean="0">
                          <a:solidFill>
                            <a:srgbClr val="000000"/>
                          </a:solidFill>
                          <a:effectLst/>
                          <a:latin typeface="Constantia (Body)"/>
                          <a:ea typeface="Calibri"/>
                          <a:cs typeface="Times New Roman"/>
                        </a:rPr>
                        <a:t>8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onstantia (Body)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72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1"/>
            <a:ext cx="7543800" cy="3909060"/>
          </a:xfrm>
        </p:spPr>
        <p:txBody>
          <a:bodyPr>
            <a:normAutofit lnSpcReduction="10000"/>
          </a:bodyPr>
          <a:lstStyle/>
          <a:p>
            <a:r>
              <a:rPr lang="el-GR" sz="2000" dirty="0" smtClean="0"/>
              <a:t>Άλλες παρεμβάσεις στην Πρωτοβάθμια Φροντίδα Υγείας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Ατομικές συμβάσεις εργασίας για παροχή υπηρεσιών καθαριότητας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Ένταξη όλων των Μ.Υ. στα </a:t>
            </a:r>
            <a:r>
              <a:rPr lang="en-US" sz="1800" dirty="0" smtClean="0"/>
              <a:t>e</a:t>
            </a:r>
            <a:r>
              <a:rPr lang="el-GR" sz="1800" dirty="0" smtClean="0"/>
              <a:t>Ραντεβού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Υποβολή μέσω </a:t>
            </a:r>
            <a:r>
              <a:rPr lang="en-US" sz="1800" dirty="0" smtClean="0"/>
              <a:t>e</a:t>
            </a:r>
            <a:r>
              <a:rPr lang="el-GR" sz="1800" dirty="0" smtClean="0"/>
              <a:t>ΔΑΠΥ όλων των ιατρικών πράξεων των Μονάδων ΠΦΥ προς τον ΕΟΠΥΥ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Δράσεις προαγωγής &amp; πρόληψης υγείας σε όλους τους Δήμους χερσαίου Τμήματος &amp; επιλεγμένων νήσων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Παιδιατρική εξέταση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Έλεγχος </a:t>
            </a:r>
            <a:r>
              <a:rPr lang="el-GR" sz="1400" dirty="0" err="1" smtClean="0"/>
              <a:t>μυοσκελετικού</a:t>
            </a:r>
            <a:r>
              <a:rPr lang="el-GR" sz="1400" dirty="0" smtClean="0"/>
              <a:t> συστήματος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Οδοντιατρική εξέταση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Έλεγχος οπτικής οξύτητας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Έλεγχος ατομικών βιβλιαρίων</a:t>
            </a:r>
            <a:endParaRPr lang="en-US" sz="1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Εμβολιαστική κάλυψη </a:t>
            </a:r>
            <a:r>
              <a:rPr lang="el-GR" sz="1400" dirty="0" err="1" smtClean="0"/>
              <a:t>Ρομά</a:t>
            </a:r>
            <a:endParaRPr lang="el-GR" sz="1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Ενημερωτικές ομιλίες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57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4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1"/>
            <a:ext cx="7543800" cy="3909060"/>
          </a:xfrm>
        </p:spPr>
        <p:txBody>
          <a:bodyPr>
            <a:normAutofit fontScale="85000" lnSpcReduction="20000"/>
          </a:bodyPr>
          <a:lstStyle/>
          <a:p>
            <a:r>
              <a:rPr lang="el-GR" sz="2000" b="1" dirty="0" smtClean="0"/>
              <a:t>Προσφυγικό και συντονισμός από πλευράς 2</a:t>
            </a:r>
            <a:r>
              <a:rPr lang="el-GR" sz="2000" b="1" baseline="30000" dirty="0" smtClean="0"/>
              <a:t>ης</a:t>
            </a:r>
            <a:r>
              <a:rPr lang="el-GR" sz="2000" b="1" dirty="0" smtClean="0"/>
              <a:t> Υ.ΠΕ.</a:t>
            </a:r>
          </a:p>
          <a:p>
            <a:r>
              <a:rPr lang="el-GR" sz="2000" dirty="0" smtClean="0"/>
              <a:t>Δημιουργία κινητής Μονάδας </a:t>
            </a:r>
            <a:r>
              <a:rPr lang="en-US" sz="2000" dirty="0" err="1" smtClean="0"/>
              <a:t>Philos</a:t>
            </a:r>
            <a:r>
              <a:rPr lang="en-US" sz="2000" dirty="0"/>
              <a:t> </a:t>
            </a:r>
            <a:r>
              <a:rPr lang="el-GR" sz="2000" dirty="0" smtClean="0"/>
              <a:t>που </a:t>
            </a:r>
            <a:r>
              <a:rPr lang="el-GR" sz="2100" dirty="0"/>
              <a:t>στελεχώνεται από μια </a:t>
            </a:r>
            <a:r>
              <a:rPr lang="el-GR" sz="2100" dirty="0" smtClean="0"/>
              <a:t>επισκέπτρια </a:t>
            </a:r>
            <a:r>
              <a:rPr lang="el-GR" sz="2100" dirty="0"/>
              <a:t>υγείας και έναν </a:t>
            </a:r>
            <a:r>
              <a:rPr lang="el-GR" sz="2100" dirty="0" err="1" smtClean="0"/>
              <a:t>διασώστη</a:t>
            </a:r>
            <a:endParaRPr lang="el-GR" sz="2100" dirty="0" smtClean="0"/>
          </a:p>
          <a:p>
            <a:r>
              <a:rPr lang="el-GR" sz="2100" dirty="0" smtClean="0"/>
              <a:t>Έχουν πραγματοποιηθεί 200 διακομιδές με την χρήση ασθενοφόρου της υπηρεσίας.</a:t>
            </a:r>
          </a:p>
          <a:p>
            <a:r>
              <a:rPr lang="el-GR" sz="2100" dirty="0" smtClean="0"/>
              <a:t>Δράσεις της κινητής Μονάδας </a:t>
            </a:r>
            <a:r>
              <a:rPr lang="en-US" sz="2100" dirty="0" err="1" smtClean="0"/>
              <a:t>Philos</a:t>
            </a:r>
            <a:r>
              <a:rPr lang="en-US" sz="2100" dirty="0" smtClean="0"/>
              <a:t>:</a:t>
            </a:r>
            <a:endParaRPr lang="el-GR" sz="21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Στελέχωση </a:t>
            </a:r>
            <a:r>
              <a:rPr lang="el-GR" sz="1800" dirty="0"/>
              <a:t>ιατρείων/πρόγραμμα λειτουργιάς ιατρείων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Καταγραφή </a:t>
            </a:r>
            <a:r>
              <a:rPr lang="el-GR" sz="1800" dirty="0"/>
              <a:t>για τις συνθήκες διαβίωσης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err="1" smtClean="0"/>
              <a:t>RTDs</a:t>
            </a:r>
            <a:endParaRPr lang="el-GR" sz="1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Φόρμες </a:t>
            </a:r>
            <a:r>
              <a:rPr lang="el-GR" sz="1800" dirty="0"/>
              <a:t>καταγραφής εστιών κουνουπιών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Δείκτες </a:t>
            </a:r>
            <a:r>
              <a:rPr lang="el-GR" sz="1800" dirty="0"/>
              <a:t>αξιολόγησης ιατρείων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Καταγραφή </a:t>
            </a:r>
            <a:r>
              <a:rPr lang="el-GR" sz="1800" dirty="0"/>
              <a:t>ευπαθών ομάδων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Ερωτηματολόγια </a:t>
            </a:r>
            <a:r>
              <a:rPr lang="el-GR" sz="1800" dirty="0"/>
              <a:t>φροντίδας υγείας σε έγκυες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Ερωτηματολόγια </a:t>
            </a:r>
            <a:r>
              <a:rPr lang="el-GR" sz="1800" dirty="0"/>
              <a:t>ψυχικής υγείας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Μεταφορές/διακομιδές </a:t>
            </a:r>
            <a:r>
              <a:rPr lang="el-GR" sz="1800" dirty="0"/>
              <a:t>(έκτακτες ή προγραμματισμένες)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Βάση </a:t>
            </a:r>
            <a:r>
              <a:rPr lang="el-GR" sz="1800" dirty="0"/>
              <a:t>καταγραφών εμβολιαστικής κάλυψης και πραγματοποίησης αυτών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58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1"/>
            <a:ext cx="7543800" cy="3909060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2000" dirty="0" smtClean="0"/>
              <a:t>Συνεργασία </a:t>
            </a:r>
            <a:r>
              <a:rPr lang="el-GR" sz="2000" dirty="0"/>
              <a:t>με τις κατά τόπους υγειονομικές μονάδες της </a:t>
            </a:r>
            <a:r>
              <a:rPr lang="el-GR" sz="2000" dirty="0" smtClean="0"/>
              <a:t>2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Υ.ΠΕ., της </a:t>
            </a:r>
            <a:r>
              <a:rPr lang="el-GR" sz="2000" dirty="0"/>
              <a:t>Γενικής Γραμματείας Δημόσιας Υγείας </a:t>
            </a:r>
            <a:r>
              <a:rPr lang="el-GR" sz="2000" dirty="0" smtClean="0"/>
              <a:t>αλλά </a:t>
            </a:r>
            <a:r>
              <a:rPr lang="el-GR" sz="2000" dirty="0"/>
              <a:t>και των κάτωθι ΜΚΟ πραγματοποιήθηκαν εμβολιασμοί:</a:t>
            </a:r>
            <a:endParaRPr lang="el-GR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 smtClean="0"/>
              <a:t>Νήσος </a:t>
            </a:r>
            <a:r>
              <a:rPr lang="el-GR" sz="1800" dirty="0"/>
              <a:t>Χίος: Γιατροί του κόσμου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 smtClean="0"/>
              <a:t>Νήσος </a:t>
            </a:r>
            <a:r>
              <a:rPr lang="el-GR" sz="1800" dirty="0"/>
              <a:t>Λέσβος: </a:t>
            </a:r>
            <a:r>
              <a:rPr lang="en-US" sz="1800" dirty="0"/>
              <a:t>MSF , </a:t>
            </a:r>
            <a:r>
              <a:rPr lang="el-GR" sz="1800" dirty="0"/>
              <a:t>Ελληνικός Ερυθρός Σταυρός και </a:t>
            </a:r>
            <a:r>
              <a:rPr lang="en-US" sz="1800" dirty="0" err="1"/>
              <a:t>Praksis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 smtClean="0"/>
              <a:t>Νήσος </a:t>
            </a:r>
            <a:r>
              <a:rPr lang="el-GR" sz="1800" dirty="0"/>
              <a:t>Σάμος: </a:t>
            </a:r>
            <a:r>
              <a:rPr lang="en-US" sz="1800" dirty="0"/>
              <a:t>MSF </a:t>
            </a:r>
            <a:r>
              <a:rPr lang="el-GR" sz="1800" dirty="0"/>
              <a:t>και Ελληνικός Ερυθρός Σταυρός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 smtClean="0"/>
              <a:t>Νήσος </a:t>
            </a:r>
            <a:r>
              <a:rPr lang="el-GR" sz="1800" dirty="0"/>
              <a:t>Λέρος: </a:t>
            </a:r>
            <a:r>
              <a:rPr lang="en-US" sz="1800" dirty="0" err="1"/>
              <a:t>Praksis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 smtClean="0"/>
              <a:t>Νήσος </a:t>
            </a:r>
            <a:r>
              <a:rPr lang="el-GR" sz="1800" dirty="0"/>
              <a:t>Κως: </a:t>
            </a:r>
            <a:r>
              <a:rPr lang="en-US" sz="1800" dirty="0" err="1"/>
              <a:t>Praksis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Hot-Spot </a:t>
            </a:r>
            <a:r>
              <a:rPr lang="el-GR" sz="1800" dirty="0"/>
              <a:t>Σκαραμαγκά: ισπανικός Ερυθρός Σταυρός σε συνεργασία με τον ελληνικό Ερυθρό Σταυρό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Hot-Spot </a:t>
            </a:r>
            <a:r>
              <a:rPr lang="el-GR" sz="1800" dirty="0"/>
              <a:t>Σχιστό: Γιατροί του Κόσμου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Hot-Spot </a:t>
            </a:r>
            <a:r>
              <a:rPr lang="el-GR" sz="1800" dirty="0"/>
              <a:t>Ελευσίνα (σχολή εμπορικού ναυτικού): ΚΕΕΛΠΝΟ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59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5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799"/>
            <a:ext cx="1828800" cy="4145125"/>
          </a:xfrm>
        </p:spPr>
        <p:txBody>
          <a:bodyPr/>
          <a:lstStyle/>
          <a:p>
            <a:r>
              <a:rPr lang="el-GR" sz="1800" dirty="0" smtClean="0"/>
              <a:t>Νοσοκομεία Νοτίου Αιγαίου:</a:t>
            </a:r>
          </a:p>
          <a:p>
            <a:endParaRPr lang="el-GR" sz="1800" dirty="0" smtClean="0"/>
          </a:p>
          <a:p>
            <a:pPr marL="342900" indent="-342900">
              <a:buFont typeface="+mj-lt"/>
              <a:buAutoNum type="arabicPeriod" startAt="15"/>
            </a:pPr>
            <a:r>
              <a:rPr lang="el-GR" sz="1200" dirty="0" smtClean="0"/>
              <a:t>Κ.Θ – Κ.Υ. Λέρου</a:t>
            </a:r>
          </a:p>
          <a:p>
            <a:pPr marL="342900" indent="-342900">
              <a:buFont typeface="+mj-lt"/>
              <a:buAutoNum type="arabicPeriod" startAt="15"/>
            </a:pPr>
            <a:r>
              <a:rPr lang="el-GR" sz="1200" dirty="0" smtClean="0"/>
              <a:t>Γ.Ν. – Κ.Υ. </a:t>
            </a:r>
            <a:r>
              <a:rPr lang="el-GR" sz="1050" dirty="0" smtClean="0"/>
              <a:t>Καλύμνου «</a:t>
            </a:r>
            <a:r>
              <a:rPr lang="el-GR" sz="1050" dirty="0" err="1" smtClean="0"/>
              <a:t>Βουβάλειον</a:t>
            </a:r>
            <a:r>
              <a:rPr lang="el-GR" sz="1050" dirty="0" smtClean="0"/>
              <a:t>»</a:t>
            </a:r>
          </a:p>
          <a:p>
            <a:pPr marL="342900" indent="-342900">
              <a:buFont typeface="+mj-lt"/>
              <a:buAutoNum type="arabicPeriod" startAt="15"/>
            </a:pPr>
            <a:r>
              <a:rPr lang="el-GR" sz="1200" dirty="0" smtClean="0"/>
              <a:t>Γ.Ν. – Κ.Υ. Κω</a:t>
            </a:r>
          </a:p>
          <a:p>
            <a:pPr marL="342900" indent="-342900">
              <a:buFont typeface="+mj-lt"/>
              <a:buAutoNum type="arabicPeriod" startAt="15"/>
            </a:pPr>
            <a:r>
              <a:rPr lang="el-GR" sz="1200" dirty="0" smtClean="0"/>
              <a:t>Γ.Ν Ρόδου «Ανδρέας Παπανδρέου»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2362200"/>
            <a:ext cx="6895725" cy="3429000"/>
          </a:xfrm>
        </p:spPr>
      </p:pic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1"/>
            <a:ext cx="7543800" cy="3909060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/>
              <a:t>Στην </a:t>
            </a:r>
            <a:r>
              <a:rPr lang="el-GR" sz="2000" b="1" dirty="0" smtClean="0"/>
              <a:t>Δομή </a:t>
            </a:r>
            <a:r>
              <a:rPr lang="el-GR" sz="2000" b="1" dirty="0"/>
              <a:t>της Ελευσίνας</a:t>
            </a:r>
            <a:r>
              <a:rPr lang="el-GR" sz="2000" dirty="0"/>
              <a:t> πραγματοποιήθηκαν το </a:t>
            </a:r>
            <a:r>
              <a:rPr lang="el-GR" sz="2000" dirty="0" smtClean="0"/>
              <a:t>2017, </a:t>
            </a:r>
            <a:r>
              <a:rPr lang="el-GR" sz="2000" b="1" dirty="0" smtClean="0"/>
              <a:t>264 </a:t>
            </a:r>
            <a:r>
              <a:rPr lang="el-GR" sz="2000" b="1" dirty="0"/>
              <a:t>εμβολιασμοί</a:t>
            </a:r>
            <a:r>
              <a:rPr lang="el-GR" sz="2000" dirty="0"/>
              <a:t> σε συνεργασία με νοσηλεύτρια του ΚΕΕΛΠΝΟ όπου ο αριθμός των παιδιών υπολογίζεται στα </a:t>
            </a:r>
            <a:r>
              <a:rPr lang="el-GR" sz="2000" b="1" dirty="0" smtClean="0"/>
              <a:t>74</a:t>
            </a:r>
            <a:r>
              <a:rPr lang="el-GR" sz="2000" dirty="0" smtClean="0"/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 smtClean="0"/>
              <a:t>ΗΕΧΑ </a:t>
            </a:r>
            <a:r>
              <a:rPr lang="el-GR" sz="1800" dirty="0"/>
              <a:t>35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PCV </a:t>
            </a:r>
            <a:r>
              <a:rPr lang="en-US" sz="1800" dirty="0"/>
              <a:t>38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MMR </a:t>
            </a:r>
            <a:r>
              <a:rPr lang="en-US" sz="1800" dirty="0"/>
              <a:t>83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HEPB </a:t>
            </a:r>
            <a:r>
              <a:rPr lang="en-US" sz="1800" dirty="0"/>
              <a:t>104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VAR </a:t>
            </a:r>
            <a:r>
              <a:rPr lang="en-US" sz="1800" dirty="0"/>
              <a:t>1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HPV </a:t>
            </a:r>
            <a:r>
              <a:rPr lang="en-US" sz="1800" dirty="0"/>
              <a:t>1 </a:t>
            </a:r>
            <a:endParaRPr lang="el-G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60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8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1"/>
            <a:ext cx="7543800" cy="3909060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/>
              <a:t>Στην </a:t>
            </a:r>
            <a:r>
              <a:rPr lang="el-GR" sz="2000" b="1" dirty="0" smtClean="0"/>
              <a:t>Δομή του Σχιστού</a:t>
            </a:r>
            <a:r>
              <a:rPr lang="el-GR" sz="2000" dirty="0" smtClean="0"/>
              <a:t> </a:t>
            </a:r>
            <a:r>
              <a:rPr lang="el-GR" sz="2000" dirty="0"/>
              <a:t>πραγματοποιήθηκαν το </a:t>
            </a:r>
            <a:r>
              <a:rPr lang="el-GR" sz="2000" dirty="0" smtClean="0"/>
              <a:t>2017, </a:t>
            </a:r>
            <a:r>
              <a:rPr lang="el-GR" sz="2000" b="1" dirty="0" smtClean="0"/>
              <a:t>350 </a:t>
            </a:r>
            <a:r>
              <a:rPr lang="el-GR" sz="2000" b="1" dirty="0"/>
              <a:t>εμβολιασμοί</a:t>
            </a:r>
            <a:r>
              <a:rPr lang="el-GR" sz="2000" dirty="0"/>
              <a:t> σε συνεργασία με </a:t>
            </a:r>
            <a:r>
              <a:rPr lang="el-GR" sz="2000" dirty="0" smtClean="0"/>
              <a:t>τους Γιατρούς του Κόσμου </a:t>
            </a:r>
            <a:r>
              <a:rPr lang="el-GR" sz="2000" dirty="0"/>
              <a:t>όπου ο αριθμός των παιδιών υπολογίζεται στα </a:t>
            </a:r>
            <a:r>
              <a:rPr lang="el-GR" sz="2000" b="1" dirty="0" smtClean="0"/>
              <a:t>237</a:t>
            </a:r>
            <a:r>
              <a:rPr lang="el-GR" sz="2000" dirty="0" smtClean="0"/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MMR </a:t>
            </a:r>
            <a:r>
              <a:rPr lang="en-US" sz="1800" dirty="0"/>
              <a:t>114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PCV </a:t>
            </a:r>
            <a:r>
              <a:rPr lang="en-US" sz="1800" dirty="0"/>
              <a:t>98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HEPB </a:t>
            </a:r>
            <a:r>
              <a:rPr lang="en-US" sz="1800" dirty="0"/>
              <a:t>51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HEXA </a:t>
            </a:r>
            <a:r>
              <a:rPr lang="en-US" sz="1800" dirty="0"/>
              <a:t>60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HAVRIX </a:t>
            </a:r>
            <a:r>
              <a:rPr lang="en-US" sz="1800" dirty="0"/>
              <a:t>27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61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7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1"/>
            <a:ext cx="7543800" cy="3909060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2000" dirty="0" smtClean="0"/>
              <a:t>Στην </a:t>
            </a:r>
            <a:r>
              <a:rPr lang="el-GR" sz="2000" b="1" dirty="0" smtClean="0"/>
              <a:t>Δομή του Σκαραμαγκά</a:t>
            </a:r>
            <a:r>
              <a:rPr lang="el-GR" sz="2000" dirty="0" smtClean="0"/>
              <a:t> </a:t>
            </a:r>
            <a:r>
              <a:rPr lang="el-GR" sz="2000" dirty="0"/>
              <a:t>πραγματοποιήθηκαν το </a:t>
            </a:r>
            <a:r>
              <a:rPr lang="el-GR" sz="2000" dirty="0" smtClean="0"/>
              <a:t>2017, </a:t>
            </a:r>
            <a:r>
              <a:rPr lang="el-GR" sz="2000" b="1" dirty="0" smtClean="0"/>
              <a:t>954 </a:t>
            </a:r>
            <a:r>
              <a:rPr lang="el-GR" sz="2000" b="1" dirty="0"/>
              <a:t>εμβολιασμοί</a:t>
            </a:r>
            <a:r>
              <a:rPr lang="el-GR" sz="2000" dirty="0"/>
              <a:t> σε συνεργασία </a:t>
            </a:r>
            <a:r>
              <a:rPr lang="el-GR" sz="2000" dirty="0" smtClean="0"/>
              <a:t>με τον  </a:t>
            </a:r>
            <a:r>
              <a:rPr lang="el-GR" sz="2000" dirty="0"/>
              <a:t>Ελληνικό/Ισπανικό Ερυθρό Σταυρό όπου ο αριθμός των παιδιών υπολογίζεται στα </a:t>
            </a:r>
            <a:r>
              <a:rPr lang="el-GR" sz="2000" b="1" dirty="0" smtClean="0"/>
              <a:t>532</a:t>
            </a:r>
            <a:r>
              <a:rPr lang="el-GR" sz="2000" dirty="0" smtClean="0"/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HEXA </a:t>
            </a:r>
            <a:r>
              <a:rPr lang="en-US" sz="1800" dirty="0"/>
              <a:t>239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MMR </a:t>
            </a:r>
            <a:r>
              <a:rPr lang="en-US" sz="1800" dirty="0"/>
              <a:t>516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PCV </a:t>
            </a:r>
            <a:r>
              <a:rPr lang="en-US" sz="1800" dirty="0"/>
              <a:t>110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 smtClean="0"/>
              <a:t>ΗΙΒ </a:t>
            </a:r>
            <a:r>
              <a:rPr lang="el-GR" sz="1800" dirty="0"/>
              <a:t>1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 smtClean="0"/>
              <a:t>Ι</a:t>
            </a:r>
            <a:r>
              <a:rPr lang="en-US" sz="1800" dirty="0"/>
              <a:t>PV/OPV 8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PENTA </a:t>
            </a:r>
            <a:r>
              <a:rPr lang="en-US" sz="1800" dirty="0"/>
              <a:t>1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TETRA </a:t>
            </a:r>
            <a:r>
              <a:rPr lang="en-US" sz="1800" dirty="0"/>
              <a:t>20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HEPB </a:t>
            </a:r>
            <a:r>
              <a:rPr lang="en-US" sz="1800" dirty="0"/>
              <a:t>39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INFL </a:t>
            </a:r>
            <a:r>
              <a:rPr lang="en-US" sz="1800" dirty="0"/>
              <a:t>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62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7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</a:t>
            </a:r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/>
              <a:t>: Πεπραγμένα Νοσοκομείων εποπτείας 2</a:t>
            </a:r>
            <a:r>
              <a:rPr lang="el-GR" baseline="30000" dirty="0"/>
              <a:t>ης</a:t>
            </a:r>
            <a:r>
              <a:rPr lang="el-GR" dirty="0"/>
              <a:t> Υ.ΠΕ.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1"/>
            <a:ext cx="7543800" cy="3909060"/>
          </a:xfrm>
        </p:spPr>
        <p:txBody>
          <a:bodyPr>
            <a:normAutofit fontScale="92500" lnSpcReduction="20000"/>
          </a:bodyPr>
          <a:lstStyle/>
          <a:p>
            <a:r>
              <a:rPr lang="el-GR" sz="2000" b="1" dirty="0" smtClean="0"/>
              <a:t>Πεπραγμένα Νοσοκομείων</a:t>
            </a:r>
          </a:p>
          <a:p>
            <a:pPr algn="just"/>
            <a:r>
              <a:rPr lang="el-GR" sz="1800" dirty="0" smtClean="0"/>
              <a:t>Για </a:t>
            </a:r>
            <a:r>
              <a:rPr lang="el-GR" sz="1800" dirty="0"/>
              <a:t>το έτος 2017 πραγματοποιήθηκε σημαντική ενίσχυση των νοσοκομείων της 2ης Υ.ΠΕ. μέσω της </a:t>
            </a:r>
            <a:r>
              <a:rPr lang="el-GR" sz="1800" b="1" dirty="0" smtClean="0"/>
              <a:t>Περιφέρειας </a:t>
            </a:r>
            <a:r>
              <a:rPr lang="el-GR" sz="1800" b="1" dirty="0"/>
              <a:t>Αττικής</a:t>
            </a:r>
            <a:r>
              <a:rPr lang="el-GR" sz="1800" dirty="0"/>
              <a:t> με ποσό συνολικού </a:t>
            </a:r>
            <a:r>
              <a:rPr lang="el-GR" sz="1800" dirty="0" smtClean="0"/>
              <a:t>ύψους </a:t>
            </a:r>
            <a:r>
              <a:rPr lang="el-GR" sz="1800" b="1" dirty="0"/>
              <a:t>14.600.00,00€</a:t>
            </a:r>
            <a:r>
              <a:rPr lang="el-GR" sz="1800" dirty="0" smtClean="0"/>
              <a:t>.</a:t>
            </a:r>
          </a:p>
          <a:p>
            <a:pPr algn="just"/>
            <a:r>
              <a:rPr lang="el-GR" sz="1800" dirty="0" smtClean="0"/>
              <a:t>Επιχορήγηση για αναβάθμιση των νοσοκομείων Δυτικής Αττικής και Πειραιά με την προμήθεια </a:t>
            </a:r>
            <a:r>
              <a:rPr lang="el-GR" sz="1800" dirty="0" err="1" smtClean="0"/>
              <a:t>ιατροτεχνολογικού</a:t>
            </a:r>
            <a:r>
              <a:rPr lang="el-GR" sz="1800" dirty="0" smtClean="0"/>
              <a:t> εξοπλισμού.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Γ.Ν</a:t>
            </a:r>
            <a:r>
              <a:rPr lang="el-GR" sz="1400" dirty="0"/>
              <a:t>. Νίκαιας «Αγ. Παντελεήμων</a:t>
            </a:r>
            <a:r>
              <a:rPr lang="el-GR" sz="1400" dirty="0" smtClean="0"/>
              <a:t>», ενίσχυση ύψους </a:t>
            </a:r>
            <a:r>
              <a:rPr lang="el-GR" sz="1400" b="1" dirty="0" smtClean="0"/>
              <a:t>5.148.000,00€</a:t>
            </a:r>
            <a:endParaRPr lang="el-GR" sz="1400" b="1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Γ.Ν.Δ.Α</a:t>
            </a:r>
            <a:r>
              <a:rPr lang="el-GR" sz="1400" dirty="0"/>
              <a:t>. «Αγ. Βαρβάρα</a:t>
            </a:r>
            <a:r>
              <a:rPr lang="el-GR" sz="1400" dirty="0" smtClean="0"/>
              <a:t>», </a:t>
            </a:r>
            <a:r>
              <a:rPr lang="el-GR" sz="1400" dirty="0"/>
              <a:t>ενίσχυση ύψους </a:t>
            </a:r>
            <a:r>
              <a:rPr lang="el-GR" sz="1400" b="1" dirty="0" smtClean="0"/>
              <a:t>268.000,00</a:t>
            </a:r>
            <a:r>
              <a:rPr lang="el-GR" sz="1400" b="1" dirty="0"/>
              <a:t>€</a:t>
            </a:r>
            <a:endParaRPr lang="el-GR" sz="1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Γεν</a:t>
            </a:r>
            <a:r>
              <a:rPr lang="el-GR" sz="1400" dirty="0"/>
              <a:t>. </a:t>
            </a:r>
            <a:r>
              <a:rPr lang="el-GR" sz="1400" dirty="0" err="1"/>
              <a:t>Αντικαρκ</a:t>
            </a:r>
            <a:r>
              <a:rPr lang="el-GR" sz="1400" dirty="0"/>
              <a:t>. </a:t>
            </a:r>
            <a:r>
              <a:rPr lang="el-GR" sz="1400" dirty="0" err="1"/>
              <a:t>Νοσοκ</a:t>
            </a:r>
            <a:r>
              <a:rPr lang="el-GR" sz="1400" dirty="0"/>
              <a:t>. Πειραιά «Μεταξά</a:t>
            </a:r>
            <a:r>
              <a:rPr lang="el-GR" sz="1400" dirty="0" smtClean="0"/>
              <a:t>», </a:t>
            </a:r>
            <a:r>
              <a:rPr lang="el-GR" sz="1400" dirty="0"/>
              <a:t>ενίσχυση ύψους </a:t>
            </a:r>
            <a:r>
              <a:rPr lang="el-GR" sz="1400" b="1" dirty="0" smtClean="0"/>
              <a:t>2.450.000,00</a:t>
            </a:r>
            <a:r>
              <a:rPr lang="el-GR" sz="1400" b="1" dirty="0"/>
              <a:t>€</a:t>
            </a:r>
            <a:endParaRPr lang="el-GR" sz="1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Γ.Ν</a:t>
            </a:r>
            <a:r>
              <a:rPr lang="el-GR" sz="1400" dirty="0"/>
              <a:t>. </a:t>
            </a:r>
            <a:r>
              <a:rPr lang="el-GR" sz="1400" dirty="0" err="1" smtClean="0"/>
              <a:t>Τζάνειο</a:t>
            </a:r>
            <a:r>
              <a:rPr lang="el-GR" sz="1400" dirty="0" smtClean="0"/>
              <a:t>, </a:t>
            </a:r>
            <a:r>
              <a:rPr lang="el-GR" sz="1400" dirty="0"/>
              <a:t>ενίσχυση ύψους </a:t>
            </a:r>
            <a:r>
              <a:rPr lang="el-GR" sz="1400" b="1" dirty="0" smtClean="0"/>
              <a:t>1.220.000,00</a:t>
            </a:r>
            <a:r>
              <a:rPr lang="el-GR" sz="1400" b="1" dirty="0"/>
              <a:t>€</a:t>
            </a:r>
            <a:endParaRPr lang="el-GR" sz="1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Γ.Ν</a:t>
            </a:r>
            <a:r>
              <a:rPr lang="el-GR" sz="1400" dirty="0"/>
              <a:t>. </a:t>
            </a:r>
            <a:r>
              <a:rPr lang="el-GR" sz="1400" dirty="0" err="1" smtClean="0"/>
              <a:t>Θριάσιο</a:t>
            </a:r>
            <a:r>
              <a:rPr lang="el-GR" sz="1400" dirty="0" smtClean="0"/>
              <a:t>, </a:t>
            </a:r>
            <a:r>
              <a:rPr lang="el-GR" sz="1400" dirty="0"/>
              <a:t>ενίσχυση ύψους </a:t>
            </a:r>
            <a:r>
              <a:rPr lang="el-GR" sz="1400" b="1" dirty="0" smtClean="0"/>
              <a:t>1.565.000,00</a:t>
            </a:r>
            <a:r>
              <a:rPr lang="el-GR" sz="1400" b="1" dirty="0"/>
              <a:t>€</a:t>
            </a:r>
            <a:endParaRPr lang="el-GR" sz="1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/>
              <a:t>Γ</a:t>
            </a:r>
            <a:r>
              <a:rPr lang="el-GR" sz="1400" dirty="0" smtClean="0"/>
              <a:t>.Ν</a:t>
            </a:r>
            <a:r>
              <a:rPr lang="el-GR" sz="1400" dirty="0"/>
              <a:t>. «</a:t>
            </a:r>
            <a:r>
              <a:rPr lang="el-GR" sz="1400" dirty="0" err="1"/>
              <a:t>Ασκληπείο</a:t>
            </a:r>
            <a:r>
              <a:rPr lang="el-GR" sz="1400" dirty="0"/>
              <a:t>» </a:t>
            </a:r>
            <a:r>
              <a:rPr lang="el-GR" sz="1400" dirty="0" smtClean="0"/>
              <a:t>Βούλας, </a:t>
            </a:r>
            <a:r>
              <a:rPr lang="el-GR" sz="1400" dirty="0"/>
              <a:t>ενίσχυση ύψους </a:t>
            </a:r>
            <a:r>
              <a:rPr lang="el-GR" sz="1400" b="1" dirty="0" smtClean="0"/>
              <a:t>1.500.000,00</a:t>
            </a:r>
            <a:r>
              <a:rPr lang="el-GR" sz="1400" b="1" dirty="0"/>
              <a:t>€</a:t>
            </a:r>
            <a:endParaRPr lang="el-GR" sz="1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Πανεπιστημιακό </a:t>
            </a:r>
            <a:r>
              <a:rPr lang="el-GR" sz="1400" dirty="0"/>
              <a:t>Γ.Ν. «</a:t>
            </a:r>
            <a:r>
              <a:rPr lang="el-GR" sz="1400" dirty="0" err="1"/>
              <a:t>Αττικόν</a:t>
            </a:r>
            <a:r>
              <a:rPr lang="el-GR" sz="1400" dirty="0" smtClean="0"/>
              <a:t>», </a:t>
            </a:r>
            <a:r>
              <a:rPr lang="el-GR" sz="1400" dirty="0"/>
              <a:t>ενίσχυση ύψους </a:t>
            </a:r>
            <a:r>
              <a:rPr lang="el-GR" sz="1400" b="1" dirty="0" smtClean="0"/>
              <a:t>2.045.000,00</a:t>
            </a:r>
            <a:r>
              <a:rPr lang="el-GR" sz="1400" b="1" dirty="0"/>
              <a:t>€</a:t>
            </a:r>
            <a:endParaRPr lang="el-GR" sz="1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Ψυχιατρικό </a:t>
            </a:r>
            <a:r>
              <a:rPr lang="el-GR" sz="1400" dirty="0"/>
              <a:t>Νοσοκομείο </a:t>
            </a:r>
            <a:r>
              <a:rPr lang="el-GR" sz="1400" dirty="0" smtClean="0"/>
              <a:t>Αττικής, </a:t>
            </a:r>
            <a:r>
              <a:rPr lang="el-GR" sz="1400" dirty="0"/>
              <a:t>ενίσχυση ύψους </a:t>
            </a:r>
            <a:r>
              <a:rPr lang="el-GR" sz="1400" b="1" dirty="0" smtClean="0"/>
              <a:t>50.000,00</a:t>
            </a:r>
            <a:r>
              <a:rPr lang="el-GR" sz="1400" b="1" dirty="0"/>
              <a:t>€</a:t>
            </a:r>
            <a:endParaRPr lang="el-GR" sz="1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Γ.Ν</a:t>
            </a:r>
            <a:r>
              <a:rPr lang="el-GR" sz="1400" dirty="0"/>
              <a:t>. – Κ.Υ. </a:t>
            </a:r>
            <a:r>
              <a:rPr lang="el-GR" sz="1400" dirty="0" smtClean="0"/>
              <a:t>Κυθήρων, </a:t>
            </a:r>
            <a:r>
              <a:rPr lang="el-GR" sz="1400" dirty="0"/>
              <a:t>ενίσχυση ύψους </a:t>
            </a:r>
            <a:r>
              <a:rPr lang="el-GR" sz="1400" b="1" dirty="0" smtClean="0"/>
              <a:t>50.000,00€</a:t>
            </a:r>
            <a:endParaRPr lang="el-GR" sz="1400" dirty="0" smtClean="0"/>
          </a:p>
          <a:p>
            <a:r>
              <a:rPr lang="el-GR" sz="2400" dirty="0" smtClean="0"/>
              <a:t>Γίνονται ενέργειες για την ένταξη του Νοσοκομείου Κρατουμένων Κορυδαλλού «Ο Άγιος Παύλος» </a:t>
            </a:r>
            <a:endParaRPr lang="el-G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63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8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</a:t>
            </a:r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/>
              <a:t>: </a:t>
            </a:r>
            <a:r>
              <a:rPr lang="el-GR" dirty="0" smtClean="0"/>
              <a:t>Πεπραγμένα Νοσοκομείων εποπτείας 2</a:t>
            </a:r>
            <a:r>
              <a:rPr lang="el-GR" baseline="30000" dirty="0" smtClean="0"/>
              <a:t>ης</a:t>
            </a:r>
            <a:r>
              <a:rPr lang="el-GR" dirty="0" smtClean="0"/>
              <a:t> Υ.ΠΕ.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1"/>
            <a:ext cx="8382000" cy="3909060"/>
          </a:xfrm>
        </p:spPr>
        <p:txBody>
          <a:bodyPr>
            <a:normAutofit fontScale="62500" lnSpcReduction="20000"/>
          </a:bodyPr>
          <a:lstStyle/>
          <a:p>
            <a:r>
              <a:rPr lang="el-GR" sz="2000" dirty="0" smtClean="0"/>
              <a:t>Γ.Ν.</a:t>
            </a:r>
            <a:r>
              <a:rPr lang="en-US" sz="2000" dirty="0" smtClean="0"/>
              <a:t> </a:t>
            </a:r>
            <a:r>
              <a:rPr lang="el-GR" sz="2000" dirty="0" smtClean="0"/>
              <a:t>Θήρας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Κατασκευή 2011 – Λειτουργία 2016</a:t>
            </a:r>
            <a:endParaRPr lang="el-GR" sz="1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err="1" smtClean="0"/>
              <a:t>Επισκεψιμότητα</a:t>
            </a:r>
            <a:r>
              <a:rPr lang="el-GR" sz="1800" dirty="0" smtClean="0"/>
              <a:t> 2016 έως τώρα 68.050 (ΤΕΠ 28.484 και ΤΕΙ 38.360)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Δυναμικότητα κλινών: 44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Τμήματα: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l-GR" sz="1400" dirty="0" smtClean="0"/>
              <a:t>Παιδιατρικό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l-GR" sz="1400" dirty="0" smtClean="0"/>
              <a:t>Καρδιολογικό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l-GR" sz="1400" dirty="0" smtClean="0"/>
              <a:t>Μαιευτικό/Γυναικολογικό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l-GR" sz="1400" dirty="0" smtClean="0"/>
              <a:t>Παθολογικό</a:t>
            </a:r>
            <a:r>
              <a:rPr lang="el-GR" sz="1400" dirty="0"/>
              <a:t>, </a:t>
            </a:r>
            <a:r>
              <a:rPr lang="el-GR" sz="1400" dirty="0" smtClean="0"/>
              <a:t>Χειρουργικό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l-GR" sz="1400" dirty="0" smtClean="0"/>
              <a:t>Γενικής Ιατρικής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l-GR" sz="1400" dirty="0" smtClean="0"/>
              <a:t>Ψυχιατρικό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l-GR" sz="1400" dirty="0" smtClean="0"/>
              <a:t>Ρευματολογικό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l-GR" sz="1400" dirty="0" smtClean="0"/>
              <a:t>Αιμοδοσίας</a:t>
            </a:r>
            <a:endParaRPr lang="el-GR" sz="1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Έως </a:t>
            </a:r>
            <a:r>
              <a:rPr lang="el-GR" sz="1800" dirty="0"/>
              <a:t>σήμερα </a:t>
            </a:r>
            <a:r>
              <a:rPr lang="el-GR" sz="1800" dirty="0" smtClean="0"/>
              <a:t>έχουν </a:t>
            </a:r>
            <a:r>
              <a:rPr lang="el-GR" sz="1800" dirty="0"/>
              <a:t>πραγματοποιηθεί :</a:t>
            </a:r>
            <a:endParaRPr lang="el-GR" sz="18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l-GR" sz="1400" dirty="0" smtClean="0"/>
              <a:t>284 βαριά χειρουργεία</a:t>
            </a:r>
            <a:endParaRPr lang="el-GR" sz="14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l-GR" sz="1400" dirty="0" smtClean="0"/>
              <a:t>64 τοκετοί</a:t>
            </a:r>
            <a:endParaRPr lang="el-GR" sz="1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Στελέχωση: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l-GR" sz="1400" dirty="0" smtClean="0"/>
              <a:t>Ιατρικό προσωπικό 20</a:t>
            </a:r>
            <a:endParaRPr lang="el-GR" sz="14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l-GR" sz="1400" dirty="0" smtClean="0"/>
              <a:t>Λοιπό προσωπικό 130</a:t>
            </a:r>
            <a:endParaRPr lang="el-GR" sz="1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 smtClean="0"/>
              <a:t>Εξοπλισμός: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l-GR" sz="1400" dirty="0" smtClean="0"/>
              <a:t>Ακτινολογικά μηχανήματα, υπέρηχοι</a:t>
            </a:r>
            <a:endParaRPr lang="el-GR" sz="14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l-GR" sz="1400" dirty="0" smtClean="0"/>
              <a:t>Μηχανήματα υποστήριξης ΜΕΘ &amp; ΜΑΦ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l-GR" sz="1400" dirty="0" smtClean="0"/>
              <a:t>Αξονικός τομογράφος και μονάδα παραγωγής οξυγόνου</a:t>
            </a:r>
            <a:endParaRPr lang="el-G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64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04" y="2743200"/>
            <a:ext cx="2517438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5194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</a:t>
            </a:r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/>
              <a:t>: Πεπραγμένα Νοσοκομείων εποπτείας 2</a:t>
            </a:r>
            <a:r>
              <a:rPr lang="el-GR" baseline="30000" dirty="0"/>
              <a:t>ης</a:t>
            </a:r>
            <a:r>
              <a:rPr lang="el-GR" dirty="0"/>
              <a:t> Υ.ΠΕ.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1"/>
            <a:ext cx="7543800" cy="3909060"/>
          </a:xfrm>
        </p:spPr>
        <p:txBody>
          <a:bodyPr>
            <a:normAutofit fontScale="92500" lnSpcReduction="20000"/>
          </a:bodyPr>
          <a:lstStyle/>
          <a:p>
            <a:r>
              <a:rPr lang="el-GR" sz="2000" dirty="0" smtClean="0"/>
              <a:t>Πεπραγμένα Νοσοκομείων:</a:t>
            </a:r>
          </a:p>
          <a:p>
            <a:r>
              <a:rPr lang="el-GR" sz="1800" dirty="0" smtClean="0"/>
              <a:t>Π.Γ.Ν. </a:t>
            </a:r>
            <a:r>
              <a:rPr lang="el-GR" sz="1800" dirty="0" err="1" smtClean="0"/>
              <a:t>Αττικόν</a:t>
            </a:r>
            <a:endParaRPr lang="el-GR" sz="1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Έναρξη λειτουργίας Πλυντηρίων και σιδερωτηρίων ιματισμού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/>
              <a:t>Η Υποδιεύθυνση Πληροφορικής πιστοποιήθηκε κατά </a:t>
            </a:r>
            <a:r>
              <a:rPr lang="en-US" sz="1400" dirty="0"/>
              <a:t>ISO</a:t>
            </a:r>
            <a:r>
              <a:rPr lang="el-GR" sz="1400" dirty="0"/>
              <a:t> </a:t>
            </a:r>
            <a:r>
              <a:rPr lang="el-GR" sz="1400" dirty="0" smtClean="0"/>
              <a:t>9001:2008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Έναρξη λειτουργίας ΜΑΦ</a:t>
            </a:r>
            <a:r>
              <a:rPr lang="el-GR" sz="1400" dirty="0"/>
              <a:t> παίδων με 3 κλίνες</a:t>
            </a:r>
            <a:endParaRPr lang="el-GR" sz="1400" dirty="0" smtClean="0"/>
          </a:p>
          <a:p>
            <a:pPr lvl="2">
              <a:buFont typeface="Wingdings" panose="05000000000000000000" pitchFamily="2" charset="2"/>
              <a:buChar char="ü"/>
            </a:pPr>
            <a:endParaRPr lang="el-GR" sz="1400" dirty="0"/>
          </a:p>
          <a:p>
            <a:r>
              <a:rPr lang="el-GR" sz="1800" dirty="0" smtClean="0"/>
              <a:t>Γ.Ν.Ε. </a:t>
            </a:r>
            <a:r>
              <a:rPr lang="el-GR" sz="1800" dirty="0" err="1" smtClean="0"/>
              <a:t>Θριάσιο</a:t>
            </a:r>
            <a:endParaRPr lang="el-GR" sz="18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Ολοκλήρωση λειτουργίας ΜΕΘ </a:t>
            </a:r>
            <a:r>
              <a:rPr lang="el-GR" sz="1400" dirty="0" err="1" smtClean="0"/>
              <a:t>Λατσείου</a:t>
            </a:r>
            <a:r>
              <a:rPr lang="el-GR" sz="1400" dirty="0" smtClean="0"/>
              <a:t> με άνοιγμα 2 επιπλέον κλινών</a:t>
            </a:r>
            <a:endParaRPr lang="el-GR" sz="1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Επέκταση λειτουργίας  του  </a:t>
            </a:r>
            <a:r>
              <a:rPr lang="el-GR" sz="1400" dirty="0" err="1" smtClean="0"/>
              <a:t>Αιμοδυναμικού</a:t>
            </a:r>
            <a:r>
              <a:rPr lang="el-GR" sz="1400" dirty="0" smtClean="0"/>
              <a:t>  Εργαστηρίου, το οποίο από τις αρχές Σεπτεμβρίου του τρέχοντος έτους συμμετέχει και στις 8 Γενικές Εφημερίες του Νοσοκομείου μας, από 4 που συμμετείχε μέχρι πρότινος</a:t>
            </a:r>
            <a:endParaRPr lang="el-GR" sz="1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Επέκταση της λειτουργίας της μονάδας νεφρού και συμμετοχή του νεφρολογικού τμήματος στις γενικές εφημερίες του νοσοκομείου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Επαναλειτουργία </a:t>
            </a:r>
            <a:r>
              <a:rPr lang="el-GR" sz="1400" dirty="0"/>
              <a:t>του  γαστρεντερολογικού, ενδοσκοπικού εξωτερικού </a:t>
            </a:r>
            <a:r>
              <a:rPr lang="el-GR" sz="1400" dirty="0" smtClean="0"/>
              <a:t>ιατρείου</a:t>
            </a:r>
            <a:endParaRPr lang="el-GR" sz="1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Έναρξη </a:t>
            </a:r>
            <a:r>
              <a:rPr lang="el-GR" sz="1400" dirty="0"/>
              <a:t>λειτουργίας δύο καινούργιων εξωτερικών ιατρείων </a:t>
            </a:r>
            <a:r>
              <a:rPr lang="el-GR" sz="1400" dirty="0" err="1"/>
              <a:t>παιδοχειρουργικού</a:t>
            </a:r>
            <a:r>
              <a:rPr lang="el-GR" sz="1400" dirty="0"/>
              <a:t> και </a:t>
            </a:r>
            <a:r>
              <a:rPr lang="el-GR" sz="1400" dirty="0" err="1"/>
              <a:t>ηπατολογικού</a:t>
            </a:r>
            <a:r>
              <a:rPr lang="el-GR" sz="1400" dirty="0"/>
              <a:t> και προσεχώς ιατρείου </a:t>
            </a:r>
            <a:r>
              <a:rPr lang="el-GR" sz="1400" dirty="0" err="1"/>
              <a:t>σπειραματονεφρίτιδας</a:t>
            </a:r>
            <a:r>
              <a:rPr lang="el-GR" sz="1400" dirty="0"/>
              <a:t> και </a:t>
            </a:r>
            <a:r>
              <a:rPr lang="el-GR" sz="1400" dirty="0" smtClean="0"/>
              <a:t>υπέρτασης</a:t>
            </a:r>
            <a:endParaRPr lang="el-GR" sz="1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Συμμετοχή </a:t>
            </a:r>
            <a:r>
              <a:rPr lang="el-GR" sz="1400" dirty="0"/>
              <a:t>στο πρόγραμμα τηλεϊατρικής μέσω της καρδιολογικής κλινικής,  </a:t>
            </a:r>
            <a:r>
              <a:rPr lang="el-GR" sz="1400" dirty="0" smtClean="0"/>
              <a:t>ΩΡΛ, </a:t>
            </a:r>
            <a:r>
              <a:rPr lang="el-GR" sz="1400" dirty="0"/>
              <a:t>οφθαλμολογικής και παιδιατρικής στο άμεσο </a:t>
            </a:r>
            <a:r>
              <a:rPr lang="el-GR" sz="1400" dirty="0" smtClean="0"/>
              <a:t>μέλλον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l-GR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65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3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</a:t>
            </a:r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/>
              <a:t>: Πεπραγμένα Νοσοκομείων εποπτείας 2</a:t>
            </a:r>
            <a:r>
              <a:rPr lang="el-GR" baseline="30000" dirty="0"/>
              <a:t>ης</a:t>
            </a:r>
            <a:r>
              <a:rPr lang="el-GR" dirty="0"/>
              <a:t> Υ.ΠΕ.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1"/>
            <a:ext cx="7543800" cy="3909060"/>
          </a:xfrm>
        </p:spPr>
        <p:txBody>
          <a:bodyPr>
            <a:normAutofit fontScale="85000" lnSpcReduction="20000"/>
          </a:bodyPr>
          <a:lstStyle/>
          <a:p>
            <a:r>
              <a:rPr lang="el-GR" sz="1800" dirty="0" smtClean="0"/>
              <a:t>Γ.Ν.Π. </a:t>
            </a:r>
            <a:r>
              <a:rPr lang="el-GR" sz="1800" dirty="0" err="1" smtClean="0"/>
              <a:t>Τζάνειο</a:t>
            </a:r>
            <a:endParaRPr lang="el-GR" sz="1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Δημιουργία </a:t>
            </a:r>
            <a:r>
              <a:rPr lang="el-GR" sz="1400" dirty="0"/>
              <a:t>2 </a:t>
            </a:r>
            <a:r>
              <a:rPr lang="el-GR" sz="1400" dirty="0" smtClean="0"/>
              <a:t>νέων </a:t>
            </a:r>
            <a:r>
              <a:rPr lang="el-GR" sz="1400" dirty="0"/>
              <a:t>ειδικών μονάδων της περιτοναϊκής κάθαρσης στο νεφρολογικό τμήμα και της μονάδας νεογνών β’ επιπέδου στο παιδιατρικό τμήμα καθώς και η  πλήρης λειτουργία της Μονάδας Αυξημένης Φροντίδας στη Μονάδα Εντατικής Θεραπείας του </a:t>
            </a:r>
            <a:r>
              <a:rPr lang="el-GR" sz="1400" dirty="0" smtClean="0"/>
              <a:t>Νοσοκομείου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/>
              <a:t>Πιστοποιήθηκαν  κατά </a:t>
            </a:r>
            <a:r>
              <a:rPr lang="en-US" sz="1400" dirty="0"/>
              <a:t>ISO</a:t>
            </a:r>
            <a:r>
              <a:rPr lang="el-GR" sz="1400" dirty="0"/>
              <a:t>  7 τμήματα του </a:t>
            </a:r>
            <a:r>
              <a:rPr lang="el-GR" sz="1400" dirty="0" smtClean="0"/>
              <a:t>νοσοκομείου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/>
              <a:t>Ολοκληρώθηκε η προμήθεια </a:t>
            </a:r>
            <a:r>
              <a:rPr lang="el-GR" sz="1400" dirty="0" err="1"/>
              <a:t>γαστροσκοπείου</a:t>
            </a:r>
            <a:r>
              <a:rPr lang="el-GR" sz="1400" dirty="0"/>
              <a:t>, κεντρικού σταθμού και οθονών ασθενών ΜΕΘ ,  Διαθερμίας, 8 Καρδιογράφων και λοιπού </a:t>
            </a:r>
            <a:r>
              <a:rPr lang="el-GR" sz="1400" dirty="0" err="1"/>
              <a:t>ιατροτεχνολογικού</a:t>
            </a:r>
            <a:r>
              <a:rPr lang="el-GR" sz="1400" dirty="0"/>
              <a:t> εξοπλισμού για τη λειτουργία των τμημάτων καθώς και φορητού </a:t>
            </a:r>
            <a:r>
              <a:rPr lang="el-GR" sz="1400" dirty="0" err="1"/>
              <a:t>εγκεφαλογράφου</a:t>
            </a:r>
            <a:r>
              <a:rPr lang="el-GR" sz="1400" dirty="0"/>
              <a:t> και φορητού υπερήχου για τις ανάγκες της ΜΕΘ</a:t>
            </a:r>
          </a:p>
          <a:p>
            <a:r>
              <a:rPr lang="el-GR" sz="1800" dirty="0" smtClean="0"/>
              <a:t>Ε.ΑΝ.Π. Μεταξά</a:t>
            </a:r>
            <a:endParaRPr lang="el-GR" sz="18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Τοποθέτηση </a:t>
            </a:r>
            <a:r>
              <a:rPr lang="el-GR" sz="1400" dirty="0"/>
              <a:t>νέου αξονικού </a:t>
            </a:r>
            <a:r>
              <a:rPr lang="el-GR" sz="1400" dirty="0" smtClean="0"/>
              <a:t>τομογράφου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Νέος </a:t>
            </a:r>
            <a:r>
              <a:rPr lang="el-GR" sz="1400" dirty="0"/>
              <a:t>γραμμικός επιταχυντής, είναι ήδη σε παραγωγική λειτουργία από τον Οκτώβριο του </a:t>
            </a:r>
            <a:r>
              <a:rPr lang="el-GR" sz="1400" dirty="0" smtClean="0"/>
              <a:t>2016</a:t>
            </a:r>
            <a:r>
              <a:rPr lang="el-GR" sz="1400" dirty="0"/>
              <a:t>, μόνο το πρωί. Αυτόν το μήνα διπλασίασε τον αριθμό των ασθενών που εξυπηρετεί και προχωρά σε εκπαίδευση επιπλέον επιστημονικού προσωπικού για να υπάρξει δυνατότητα προγραμματισμού λειτουργίας και το </a:t>
            </a:r>
            <a:r>
              <a:rPr lang="el-GR" sz="1400" dirty="0" smtClean="0"/>
              <a:t>απόγευμα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err="1" smtClean="0"/>
              <a:t>Γ΄κάμερα</a:t>
            </a:r>
            <a:r>
              <a:rPr lang="el-GR" sz="1400" dirty="0" smtClean="0"/>
              <a:t>. Προϋπολογισμού διακοσίων χιλιάδων (200.000) ευρώ συμπεριλαμβανομένου του ΦΠΑ. Έχει ολοκληρωθεί η διαδικασία διαβούλευσης, προχωράμε στην ολοκλήρωση του φακέλου ώστε να προχωρήσουμε τη διαδικασία του διαγωνισμού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/>
              <a:t>Ψυγείο συντήρησης μονάδων αίματος για τις ανάγκες του Αιματολογικού Εργαστηρίου Δαπάνης δέκα χιλιάδων (10.000) ευρώ συμπεριλαμβανομένου του ΦΠΑ. Έχει ολοκληρωθεί η κατάθεση των τεχνικών </a:t>
            </a:r>
            <a:r>
              <a:rPr lang="el-GR" sz="1400" dirty="0" smtClean="0"/>
              <a:t>προδιαγραφών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/>
              <a:t>Εγκαταστάθηκε νέος λέβητας ζεστού νερού ισχύος 500.000cal, δαπάνης δέκα οκτώ χιλιάδων </a:t>
            </a:r>
            <a:r>
              <a:rPr lang="el-GR" sz="1400" dirty="0" smtClean="0"/>
              <a:t>18,000€ </a:t>
            </a:r>
            <a:r>
              <a:rPr lang="el-GR" sz="1400" dirty="0"/>
              <a:t>συμπεριλαμβανομένου του ΦΠΑ</a:t>
            </a:r>
            <a:endParaRPr lang="el-GR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66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1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</a:t>
            </a:r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/>
              <a:t>: Πεπραγμένα Νοσοκομείων εποπτείας 2</a:t>
            </a:r>
            <a:r>
              <a:rPr lang="el-GR" baseline="30000" dirty="0"/>
              <a:t>ης</a:t>
            </a:r>
            <a:r>
              <a:rPr lang="el-GR" dirty="0"/>
              <a:t> Υ.ΠΕ.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1"/>
            <a:ext cx="7543800" cy="39090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l-GR" sz="2800" dirty="0" smtClean="0"/>
              <a:t>Προϋπολογισμένες αγορές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700" dirty="0"/>
              <a:t>Σύστημα ακινητοποίησης ακτινοθεραπείας, για τις ανάγκες του </a:t>
            </a:r>
            <a:r>
              <a:rPr lang="el-GR" sz="1700" dirty="0" err="1"/>
              <a:t>Ακτινοθεραπευτικού</a:t>
            </a:r>
            <a:r>
              <a:rPr lang="el-GR" sz="1700" dirty="0"/>
              <a:t> Τμήματος</a:t>
            </a:r>
            <a:r>
              <a:rPr lang="el-GR" sz="1700" dirty="0" smtClean="0"/>
              <a:t>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700" dirty="0" smtClean="0"/>
              <a:t>Αναισθησιολογικό </a:t>
            </a:r>
            <a:r>
              <a:rPr lang="el-GR" sz="1700" dirty="0"/>
              <a:t>μηχάνημα χειρουργείου για τις ανάγκες του Αναισθησιολογικού Τμήματος.</a:t>
            </a:r>
            <a:endParaRPr lang="en-US" sz="17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700" dirty="0"/>
              <a:t>Υπέρηχος με τέσσερις κεφαλές για τις ανάγκες του Ακτινολογικού Εργαστηρίου.</a:t>
            </a:r>
            <a:endParaRPr lang="en-US" sz="17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700" dirty="0" err="1"/>
              <a:t>Κολονοσκόπιο</a:t>
            </a:r>
            <a:r>
              <a:rPr lang="el-GR" sz="1700" dirty="0"/>
              <a:t>, </a:t>
            </a:r>
            <a:r>
              <a:rPr lang="el-GR" sz="1700" dirty="0" err="1"/>
              <a:t>Γαστροσκόπιο</a:t>
            </a:r>
            <a:r>
              <a:rPr lang="el-GR" sz="1700" dirty="0"/>
              <a:t> για τις ανάγκες του Γαστρεντερολογικού Τμήματος.</a:t>
            </a:r>
            <a:endParaRPr lang="en-US" sz="17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700" dirty="0"/>
              <a:t>Χειρουργικός Πύργος για τις ανάγκες του Ουρολογικού και Γυναικολογικού Τμήματος.</a:t>
            </a:r>
            <a:endParaRPr lang="en-US" sz="17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700" dirty="0"/>
              <a:t>Δύο (2) θαλάμους καθέτου νηματικής ροής κατάλληλα για </a:t>
            </a:r>
            <a:r>
              <a:rPr lang="el-GR" sz="1700" dirty="0" err="1"/>
              <a:t>κυτταροστατικά</a:t>
            </a:r>
            <a:r>
              <a:rPr lang="el-GR" sz="1700" dirty="0"/>
              <a:t> (</a:t>
            </a:r>
            <a:r>
              <a:rPr lang="el-GR" sz="1700" dirty="0" err="1"/>
              <a:t>Laminar</a:t>
            </a:r>
            <a:r>
              <a:rPr lang="el-GR" sz="1700" dirty="0"/>
              <a:t> </a:t>
            </a:r>
            <a:r>
              <a:rPr lang="el-GR" sz="1700" dirty="0" err="1"/>
              <a:t>Air</a:t>
            </a:r>
            <a:r>
              <a:rPr lang="el-GR" sz="1700" dirty="0"/>
              <a:t> </a:t>
            </a:r>
            <a:r>
              <a:rPr lang="el-GR" sz="1700" dirty="0" err="1"/>
              <a:t>Flow</a:t>
            </a:r>
            <a:r>
              <a:rPr lang="el-GR" sz="1700" dirty="0"/>
              <a:t>) για τις ανάγκες της μονάδας διάλυσης </a:t>
            </a:r>
            <a:r>
              <a:rPr lang="el-GR" sz="1700" dirty="0" err="1"/>
              <a:t>κυτταροστατικών</a:t>
            </a:r>
            <a:r>
              <a:rPr lang="el-GR" sz="1700" dirty="0"/>
              <a:t> του Φαρμακείου.</a:t>
            </a:r>
            <a:endParaRPr lang="en-US" sz="17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700" dirty="0"/>
              <a:t>Εκσυγχρονισμός εξοπλισμού μαγειρείων (αλλαγή φούρνων …)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67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9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</a:t>
            </a:r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/>
              <a:t>: Πεπραγμένα Νοσοκομείων εποπτείας 2</a:t>
            </a:r>
            <a:r>
              <a:rPr lang="el-GR" baseline="30000" dirty="0"/>
              <a:t>ης</a:t>
            </a:r>
            <a:r>
              <a:rPr lang="el-GR" dirty="0"/>
              <a:t> Υ.ΠΕ.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1"/>
            <a:ext cx="7543800" cy="3909060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Γ.Ν. Σύρου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Δημιουργία 2 νέων ειδικών μονάδων της περιτοναϊκής κάθαρσης στο νεφρολογικό τμήμα και της μονάδας νεογνών β’ επιπέδου στο παιδιατρικό τμήμα καθώς και η  πλήρης λειτουργία της Μονάδας Αυξημένης Φροντίδας στη Μονάδα Εντατικής Θεραπείας του Νοσοκομείου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/>
              <a:t>Η σύσταση και λειτουργία διαβητολογικού </a:t>
            </a:r>
            <a:r>
              <a:rPr lang="el-GR" sz="1400" dirty="0" smtClean="0"/>
              <a:t>ιατρείου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/>
              <a:t>Ξεκίνησε η λειτουργία του μαγνητικού </a:t>
            </a:r>
            <a:r>
              <a:rPr lang="el-GR" sz="1400" dirty="0" smtClean="0"/>
              <a:t>τομογράφου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/>
              <a:t>Αναδιοργανώθηκε η λειτουργία των τακτικών εξωτερικών ιατρείων και του Τμήματος επειγόντων περιστατικών (ΤΕΠ</a:t>
            </a:r>
            <a:r>
              <a:rPr lang="el-GR" sz="1400" dirty="0" smtClean="0"/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/>
              <a:t>Τοποθετήθηκε νέος παιδίατρος από </a:t>
            </a:r>
            <a:r>
              <a:rPr lang="el-GR" sz="1400" dirty="0" smtClean="0"/>
              <a:t>29-11-2016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400" dirty="0"/>
              <a:t>A</a:t>
            </a:r>
            <a:r>
              <a:rPr lang="el-GR" sz="1400" dirty="0" err="1"/>
              <a:t>ναδιοργανώθηκε</a:t>
            </a:r>
            <a:r>
              <a:rPr lang="el-GR" sz="1400" dirty="0"/>
              <a:t> η λειτουργία του ΚΕΦΙΑΠ και από τον Ιανουάριο του 2017 ξεκινά τις παράλληλες δράσεις των ατόμων που παρακολουθούνται στο χώρο του </a:t>
            </a:r>
            <a:r>
              <a:rPr lang="el-GR" sz="1400" dirty="0" smtClean="0"/>
              <a:t>ΚΕΦΙΑΠ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/>
              <a:t>Συνεργασία με το ΕΚΑΒ και ανάληψη της υποχρέωσης φύλαξης της πτητικής βάσης </a:t>
            </a:r>
            <a:r>
              <a:rPr lang="el-GR" sz="1400" dirty="0" err="1"/>
              <a:t>Αεροδιακομιδών</a:t>
            </a:r>
            <a:r>
              <a:rPr lang="el-GR" sz="1400" dirty="0"/>
              <a:t> στο Αεροδρόμιο της Σύρου από </a:t>
            </a:r>
            <a:r>
              <a:rPr lang="el-GR" sz="1400" dirty="0" smtClean="0"/>
              <a:t>24-11-2016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/>
              <a:t>Σύσταση και λειτουργία Ιατρείου </a:t>
            </a:r>
            <a:r>
              <a:rPr lang="el-GR" sz="1400" dirty="0" smtClean="0"/>
              <a:t>Ύπνου</a:t>
            </a:r>
            <a:endParaRPr lang="el-GR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68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5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</a:t>
            </a:r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/>
              <a:t>: Πεπραγμένα Νοσοκομείων εποπτείας 2</a:t>
            </a:r>
            <a:r>
              <a:rPr lang="el-GR" baseline="30000" dirty="0"/>
              <a:t>ης</a:t>
            </a:r>
            <a:r>
              <a:rPr lang="el-GR" dirty="0"/>
              <a:t> Υ.ΠΕ.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1"/>
            <a:ext cx="7543800" cy="3909060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Γ.Ν. – Κ.Υ. Νάξου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/>
              <a:t>Ενέργειες για την έναρξη λειτουργίας της </a:t>
            </a:r>
            <a:r>
              <a:rPr lang="el-GR" sz="1400" b="1" dirty="0"/>
              <a:t>Μονάδας Τεχνητού Νεφρού</a:t>
            </a:r>
            <a:r>
              <a:rPr lang="el-GR" sz="1400" dirty="0"/>
              <a:t> η οποία βρίσκεται εγκατεστημένη στο ΓΝ-ΚΥ Νάξου από το 2008 και δεν έχει τεθεί σε λειτουργία</a:t>
            </a:r>
            <a:r>
              <a:rPr lang="el-GR" sz="1400" dirty="0" smtClean="0"/>
              <a:t>: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l-GR" sz="1200" dirty="0"/>
              <a:t>Έλεγχος – δοκιμές και θέση σε λειτουργία του συστήματος </a:t>
            </a:r>
            <a:r>
              <a:rPr lang="el-GR" sz="1200" dirty="0" smtClean="0"/>
              <a:t>ώσμωσης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l-GR" sz="1200" dirty="0"/>
              <a:t>Έλεγχος – δοκιμαστική λειτουργία μηχανημάτων </a:t>
            </a:r>
            <a:r>
              <a:rPr lang="el-GR" sz="1200" dirty="0" smtClean="0"/>
              <a:t>αιμοκάθαρσης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l-GR" sz="1200" dirty="0"/>
              <a:t>Σύσταση θέσης ιατρού ειδικότητας Νεφρολογίας που δεν υπήρχε στο ΓΝ-ΚΥ </a:t>
            </a:r>
            <a:r>
              <a:rPr lang="el-GR" sz="1200" dirty="0" smtClean="0"/>
              <a:t>Νάξου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l-GR" sz="1200" dirty="0"/>
              <a:t>Προκήρυξη θέσης ιατρού ΕΣΥ ειδικότητας Νεφρολογίας και έγκριση πρόσληψης επικουρικού </a:t>
            </a:r>
            <a:r>
              <a:rPr lang="el-GR" sz="1200" dirty="0" smtClean="0"/>
              <a:t>Νεφρολόγου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l-GR" sz="1200" dirty="0"/>
              <a:t>Μετακίνηση ΤΕ Νοσηλεύτριας από το ΠΑΓΝΗ με 25ετή πείρα σε Μονάδα Τεχνητού </a:t>
            </a:r>
            <a:r>
              <a:rPr lang="el-GR" sz="1200" dirty="0" smtClean="0"/>
              <a:t>Νεφρού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l-GR" sz="1200" dirty="0"/>
              <a:t>Έναρξη εκπαίδευσης προσωπικού</a:t>
            </a:r>
            <a:endParaRPr lang="el-GR" sz="12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/>
              <a:t>Έναρξη λειτουργίας του τμήματος αιμοδοσίας το καλοκαίρι του 2016</a:t>
            </a:r>
            <a:endParaRPr lang="en-US" sz="12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Χειρουργεία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/>
              <a:t>Έλεγχος – δοκιμές και θέση σε λειτουργία των μηχανημάτων του Χειρουργείου που βρίσκονται εγκατεστημένα στο ΓΝ-ΚΥ Νάξου από το 2008 χωρίς να λειτουργούν. Πραγματοποίηση κάποιων κυρίως </a:t>
            </a:r>
            <a:r>
              <a:rPr lang="el-GR" sz="1400" dirty="0" smtClean="0"/>
              <a:t>ορθοπεδικών </a:t>
            </a:r>
            <a:r>
              <a:rPr lang="el-GR" sz="1400" dirty="0"/>
              <a:t>χειρουργικών </a:t>
            </a:r>
            <a:r>
              <a:rPr lang="el-GR" sz="1400" dirty="0" smtClean="0"/>
              <a:t>επεμβάσεων</a:t>
            </a:r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endParaRPr lang="el-G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69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3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799"/>
            <a:ext cx="1828800" cy="4145125"/>
          </a:xfrm>
        </p:spPr>
        <p:txBody>
          <a:bodyPr/>
          <a:lstStyle/>
          <a:p>
            <a:r>
              <a:rPr lang="el-GR" sz="1800" dirty="0" smtClean="0"/>
              <a:t>Νοσοκομεία Βορείου Αιγαίου:</a:t>
            </a:r>
          </a:p>
          <a:p>
            <a:endParaRPr lang="el-GR" sz="1800" dirty="0" smtClean="0"/>
          </a:p>
          <a:p>
            <a:pPr marL="342900" indent="-342900">
              <a:buFont typeface="+mj-lt"/>
              <a:buAutoNum type="arabicPeriod" startAt="19"/>
            </a:pPr>
            <a:r>
              <a:rPr lang="el-GR" sz="1200" dirty="0" smtClean="0"/>
              <a:t>Γ.Ν. – Κ.Υ. Λήμνου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el-GR" sz="1200" dirty="0" smtClean="0"/>
              <a:t>Γ.Ν. Μυτιλήνης «</a:t>
            </a:r>
            <a:r>
              <a:rPr lang="el-GR" sz="1200" dirty="0" err="1" smtClean="0"/>
              <a:t>Βοστάνειο</a:t>
            </a:r>
            <a:r>
              <a:rPr lang="el-GR" sz="1200" dirty="0" smtClean="0"/>
              <a:t>»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00"/>
            <a:ext cx="6748966" cy="3429000"/>
          </a:xfrm>
        </p:spPr>
      </p:pic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</a:t>
            </a:r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/>
              <a:t>: Πεπραγμένα Νοσοκομείων εποπτείας 2</a:t>
            </a:r>
            <a:r>
              <a:rPr lang="el-GR" baseline="30000" dirty="0"/>
              <a:t>ης</a:t>
            </a:r>
            <a:r>
              <a:rPr lang="el-GR" dirty="0"/>
              <a:t> Υ.ΠΕ.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1"/>
            <a:ext cx="7543800" cy="3909060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Γ.Ν. – Κ.Υ. Κυθήρων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b="1" dirty="0"/>
              <a:t>Ηλιακοί Συλλέκτες</a:t>
            </a:r>
            <a:r>
              <a:rPr lang="el-GR" sz="1400" dirty="0"/>
              <a:t>: Εγκρίθηκε και υλοποιείται η τοποθέτηση ηλιακών πάνελ 16μ</a:t>
            </a:r>
            <a:r>
              <a:rPr lang="el-GR" sz="1400" baseline="30000" dirty="0"/>
              <a:t>2</a:t>
            </a:r>
            <a:r>
              <a:rPr lang="el-GR" sz="1400" dirty="0"/>
              <a:t>, ικανών να καλύψουν τις ανάγκες του Νοσοκομείου σε ζεστό νερό χρήσης ετησίως</a:t>
            </a:r>
            <a:endParaRPr lang="el-GR" sz="1400" dirty="0" smtClean="0"/>
          </a:p>
          <a:p>
            <a:r>
              <a:rPr lang="el-GR" sz="1800" dirty="0"/>
              <a:t>Γ.Ν. Μυτιλήνης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/>
              <a:t>Από 1/7/2017 τέθηκε σε λειτουργία ο ψηφιακός </a:t>
            </a:r>
            <a:r>
              <a:rPr lang="el-GR" sz="1400" dirty="0" err="1"/>
              <a:t>μαστογράφος</a:t>
            </a:r>
            <a:r>
              <a:rPr lang="el-GR" sz="1400" dirty="0"/>
              <a:t>, ο οποίος είναι ο μοναδικός στο νησί όπου οι εξετάσεις γίνονται </a:t>
            </a:r>
            <a:r>
              <a:rPr lang="el-GR" sz="1400" dirty="0" smtClean="0"/>
              <a:t>δωρεάν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Εγκρίθηκε επιχορήγηση από την 2</a:t>
            </a:r>
            <a:r>
              <a:rPr lang="el-GR" sz="1400" baseline="30000" dirty="0" smtClean="0"/>
              <a:t>η</a:t>
            </a:r>
            <a:r>
              <a:rPr lang="el-GR" sz="1400" dirty="0" smtClean="0"/>
              <a:t> Υ.ΠΕ. 350,000€ για την ενοποίηση μελέτης ενεργειακής αναβάθμισης και βελτιστοποίησης της λειτουργίας των ηλεκτρομηχανικών εγκαταστάσεων του νοσοκομείου</a:t>
            </a:r>
            <a:endParaRPr lang="el-GR" sz="1400" dirty="0"/>
          </a:p>
          <a:p>
            <a:r>
              <a:rPr lang="el-GR" sz="1800" dirty="0"/>
              <a:t>Γ.Ν. </a:t>
            </a:r>
            <a:r>
              <a:rPr lang="el-GR" sz="1800" dirty="0" smtClean="0"/>
              <a:t>Χίος «</a:t>
            </a:r>
            <a:r>
              <a:rPr lang="el-GR" sz="1800" dirty="0" err="1" smtClean="0"/>
              <a:t>Σκυλίτσειο</a:t>
            </a:r>
            <a:r>
              <a:rPr lang="el-GR" sz="1800" dirty="0" smtClean="0"/>
              <a:t>»</a:t>
            </a:r>
            <a:endParaRPr lang="el-GR" sz="18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Εθελοντισμός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l-GR" sz="1200" dirty="0" smtClean="0"/>
              <a:t>Πραγματοποιήθηκαν </a:t>
            </a:r>
            <a:r>
              <a:rPr lang="el-GR" sz="1200" dirty="0"/>
              <a:t>3320 αιμοληψίες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l-GR" sz="1200" dirty="0" smtClean="0"/>
              <a:t>Το </a:t>
            </a:r>
            <a:r>
              <a:rPr lang="el-GR" sz="1200" dirty="0"/>
              <a:t>νησί διαθέτει 32 συλλόγους εθελοντών αιμοδοτών, οι 30 είναι ενεργείς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l-GR" sz="1200" dirty="0" smtClean="0"/>
              <a:t>Πραγματοποιήθηκαν </a:t>
            </a:r>
            <a:r>
              <a:rPr lang="el-GR" sz="1200" dirty="0"/>
              <a:t>32 </a:t>
            </a:r>
            <a:r>
              <a:rPr lang="el-GR" sz="1200" dirty="0" smtClean="0"/>
              <a:t>εξορμήσεις</a:t>
            </a:r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endParaRPr lang="el-G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70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</a:t>
            </a:r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/>
              <a:t>: Πεπραγμένα Νοσοκομείων εποπτείας 2</a:t>
            </a:r>
            <a:r>
              <a:rPr lang="el-GR" baseline="30000" dirty="0"/>
              <a:t>ης</a:t>
            </a:r>
            <a:r>
              <a:rPr lang="el-GR" dirty="0"/>
              <a:t> Υ.ΠΕ.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1"/>
            <a:ext cx="7543800" cy="3909060"/>
          </a:xfrm>
        </p:spPr>
        <p:txBody>
          <a:bodyPr>
            <a:normAutofit/>
          </a:bodyPr>
          <a:lstStyle/>
          <a:p>
            <a:r>
              <a:rPr lang="el-GR" sz="1800" dirty="0" smtClean="0"/>
              <a:t>Ψ.Ν.Α. «Δαφνί»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1400" dirty="0" smtClean="0"/>
              <a:t>Αξιοποίηση </a:t>
            </a:r>
            <a:r>
              <a:rPr lang="el-GR" sz="1400" dirty="0"/>
              <a:t>του ΚΟΙ.Σ.Π.Ε «ΔΙΑΠΛΟΥΣ» για την </a:t>
            </a:r>
            <a:r>
              <a:rPr lang="el-GR" sz="1400" dirty="0" err="1"/>
              <a:t>τραπεζοκομία</a:t>
            </a:r>
            <a:r>
              <a:rPr lang="el-GR" sz="1400" dirty="0"/>
              <a:t> εντός του Νοσοκομείου, που είχε από ετών σταματήσει και επιβάρυνε τους εργαζόμενους νοσηλευτές.  Το έργο βρίσκεται πλέον σε φάση υλοποίησης. Υπάρχει σχεδιασμός να αναλάβει και άλλα </a:t>
            </a:r>
            <a:r>
              <a:rPr lang="el-GR" sz="1400" dirty="0" smtClean="0"/>
              <a:t>έργα.</a:t>
            </a:r>
            <a:endParaRPr lang="en-US" sz="2400" dirty="0" smtClean="0"/>
          </a:p>
          <a:p>
            <a:endParaRPr lang="el-G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71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3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772400" cy="1362456"/>
          </a:xfrm>
        </p:spPr>
        <p:txBody>
          <a:bodyPr/>
          <a:lstStyle/>
          <a:p>
            <a:pPr algn="ctr"/>
            <a:r>
              <a:rPr lang="el-GR" dirty="0" smtClean="0"/>
              <a:t>Ευχαριστώ για την προσοχή σας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72</a:t>
            </a:fld>
            <a:endParaRPr lang="el-GR"/>
          </a:p>
        </p:txBody>
      </p:sp>
      <p:pic>
        <p:nvPicPr>
          <p:cNvPr id="5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799"/>
            <a:ext cx="1828800" cy="4145125"/>
          </a:xfrm>
        </p:spPr>
        <p:txBody>
          <a:bodyPr/>
          <a:lstStyle/>
          <a:p>
            <a:r>
              <a:rPr lang="el-GR" sz="1800" dirty="0" smtClean="0"/>
              <a:t>Νοσοκομεία Βορείου Αιγαίου:</a:t>
            </a:r>
          </a:p>
          <a:p>
            <a:endParaRPr lang="el-GR" sz="1800" dirty="0" smtClean="0"/>
          </a:p>
          <a:p>
            <a:pPr marL="342900" indent="-342900">
              <a:buFont typeface="+mj-lt"/>
              <a:buAutoNum type="arabicPeriod" startAt="21"/>
            </a:pPr>
            <a:r>
              <a:rPr lang="el-GR" sz="1200" dirty="0" smtClean="0"/>
              <a:t>Γ.Ν. Χίου «</a:t>
            </a:r>
            <a:r>
              <a:rPr lang="el-GR" sz="1200" dirty="0" err="1" smtClean="0"/>
              <a:t>Σκυλίτσειο</a:t>
            </a:r>
            <a:r>
              <a:rPr lang="el-GR" sz="1200" dirty="0" smtClean="0"/>
              <a:t>»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el-GR" sz="1200" dirty="0" smtClean="0"/>
              <a:t>Γ.Ν. Σάμου «Ο Αγ. Παντελεήμων»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el-GR" sz="1200" dirty="0" smtClean="0"/>
              <a:t>Γ.Ν. – Κ.Υ. Ικαρίας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0"/>
            <a:ext cx="6729022" cy="3657600"/>
          </a:xfrm>
        </p:spPr>
      </p:pic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4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ΚΕΦΑΛΑΙΟ 1</a:t>
            </a:r>
            <a:r>
              <a:rPr lang="el-GR" baseline="30000" dirty="0"/>
              <a:t>ο</a:t>
            </a:r>
            <a:r>
              <a:rPr lang="el-GR" dirty="0"/>
              <a:t>: Η λειτουργία της 2</a:t>
            </a:r>
            <a:r>
              <a:rPr lang="el-GR" baseline="30000" dirty="0"/>
              <a:t>ης</a:t>
            </a:r>
            <a:r>
              <a:rPr lang="el-GR" dirty="0"/>
              <a:t> Υγειονομικής Περιφέρειας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09799"/>
            <a:ext cx="1905000" cy="4145125"/>
          </a:xfrm>
        </p:spPr>
        <p:txBody>
          <a:bodyPr/>
          <a:lstStyle/>
          <a:p>
            <a:r>
              <a:rPr lang="el-GR" sz="1800" dirty="0" smtClean="0"/>
              <a:t>Οργανωτική δομή 2</a:t>
            </a:r>
            <a:r>
              <a:rPr lang="el-GR" sz="1800" baseline="30000" dirty="0" smtClean="0"/>
              <a:t>ης</a:t>
            </a:r>
            <a:r>
              <a:rPr lang="el-GR" sz="1800" dirty="0" smtClean="0"/>
              <a:t> Υ.ΠΕ.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1E15D-0EF8-4BE4-BC70-C05C4194684B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8" name="3 - Θέση περιεχομένου" descr="DYP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8860"/>
            <a:ext cx="2286000" cy="739140"/>
          </a:xfrm>
          <a:prstGeom prst="rect">
            <a:avLst/>
          </a:prstGeom>
        </p:spPr>
      </p:pic>
      <p:graphicFrame>
        <p:nvGraphicFramePr>
          <p:cNvPr id="10" name="9 - Θέση περιεχομένου"/>
          <p:cNvGraphicFramePr>
            <a:graphicFrameLocks noGrp="1"/>
          </p:cNvGraphicFramePr>
          <p:nvPr>
            <p:ph sz="half" idx="2"/>
          </p:nvPr>
        </p:nvGraphicFramePr>
        <p:xfrm>
          <a:off x="2057400" y="2209800"/>
          <a:ext cx="68580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854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1396</TotalTime>
  <Words>6632</Words>
  <Application>Microsoft Office PowerPoint</Application>
  <PresentationFormat>Προβολή στην οθόνη (4:3)</PresentationFormat>
  <Paragraphs>1508</Paragraphs>
  <Slides>72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72</vt:i4>
      </vt:variant>
    </vt:vector>
  </HeadingPairs>
  <TitlesOfParts>
    <vt:vector size="79" baseType="lpstr">
      <vt:lpstr>Calibri</vt:lpstr>
      <vt:lpstr>Constantia</vt:lpstr>
      <vt:lpstr>Constantia (Body)</vt:lpstr>
      <vt:lpstr>Times New Roman</vt:lpstr>
      <vt:lpstr>Wingdings</vt:lpstr>
      <vt:lpstr>Wingdings 2</vt:lpstr>
      <vt:lpstr>Ροή</vt:lpstr>
      <vt:lpstr>Πεπραγμένα 2017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1ο: Η λειτουργία της 2ης Υγειονομικής Περιφέρειας</vt:lpstr>
      <vt:lpstr>ΚΕΦΑΛΑΙΟ 2ο: Πεπραγμένα Νοσοκομείων εποπτείας 2ης Υ.ΠΕ.</vt:lpstr>
      <vt:lpstr>ΚΕΦΑΛΑΙΟ 2ο: Πεπραγμένα Νοσοκομείων εποπτείας 2ης Υ.ΠΕ.</vt:lpstr>
      <vt:lpstr>ΚΕΦΑΛΑΙΟ 2ο: Πεπραγμένα Νοσοκομείων εποπτείας 2ης Υ.ΠΕ.</vt:lpstr>
      <vt:lpstr>ΚΕΦΑΛΑΙΟ 2ο: Πεπραγμένα Νοσοκομείων εποπτείας 2ης Υ.ΠΕ.</vt:lpstr>
      <vt:lpstr>ΚΕΦΑΛΑΙΟ 2ο: Πεπραγμένα Νοσοκομείων εποπτείας 2ης Υ.ΠΕ.</vt:lpstr>
      <vt:lpstr>ΚΕΦΑΛΑΙΟ 2ο: Πεπραγμένα Νοσοκομείων εποπτείας 2ης Υ.ΠΕ.</vt:lpstr>
      <vt:lpstr>ΚΕΦΑΛΑΙΟ 2ο: Πεπραγμένα Νοσοκομείων εποπτείας 2ης Υ.ΠΕ.</vt:lpstr>
      <vt:lpstr>ΚΕΦΑΛΑΙΟ 2ο: Πεπραγμένα Νοσοκομείων εποπτείας 2ης Υ.ΠΕ.</vt:lpstr>
      <vt:lpstr>ΚΕΦΑΛΑΙΟ 2ο: Πεπραγμένα Νοσοκομείων εποπτείας 2ης Υ.ΠΕ.</vt:lpstr>
      <vt:lpstr>Ευχαριστώ για την προσοχή σας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A.Sambras</dc:creator>
  <cp:lastModifiedBy>Χρήστης των Windows</cp:lastModifiedBy>
  <cp:revision>148</cp:revision>
  <cp:lastPrinted>2018-03-13T11:27:26Z</cp:lastPrinted>
  <dcterms:created xsi:type="dcterms:W3CDTF">2017-02-04T12:01:47Z</dcterms:created>
  <dcterms:modified xsi:type="dcterms:W3CDTF">2018-03-13T19:50:29Z</dcterms:modified>
</cp:coreProperties>
</file>